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9" r:id="rId1"/>
  </p:sldMasterIdLst>
  <p:notesMasterIdLst>
    <p:notesMasterId r:id="rId80"/>
  </p:notesMasterIdLst>
  <p:handoutMasterIdLst>
    <p:handoutMasterId r:id="rId81"/>
  </p:handoutMasterIdLst>
  <p:sldIdLst>
    <p:sldId id="1223" r:id="rId2"/>
    <p:sldId id="1220" r:id="rId3"/>
    <p:sldId id="1295" r:id="rId4"/>
    <p:sldId id="1289" r:id="rId5"/>
    <p:sldId id="1252" r:id="rId6"/>
    <p:sldId id="1153" r:id="rId7"/>
    <p:sldId id="1247" r:id="rId8"/>
    <p:sldId id="1245" r:id="rId9"/>
    <p:sldId id="1338" r:id="rId10"/>
    <p:sldId id="1339" r:id="rId11"/>
    <p:sldId id="1340" r:id="rId12"/>
    <p:sldId id="1246" r:id="rId13"/>
    <p:sldId id="1280" r:id="rId14"/>
    <p:sldId id="1334" r:id="rId15"/>
    <p:sldId id="1335" r:id="rId16"/>
    <p:sldId id="1248" r:id="rId17"/>
    <p:sldId id="1154" r:id="rId18"/>
    <p:sldId id="1249" r:id="rId19"/>
    <p:sldId id="1251" r:id="rId20"/>
    <p:sldId id="1303" r:id="rId21"/>
    <p:sldId id="1253" r:id="rId22"/>
    <p:sldId id="1254" r:id="rId23"/>
    <p:sldId id="1288" r:id="rId24"/>
    <p:sldId id="1255" r:id="rId25"/>
    <p:sldId id="1257" r:id="rId26"/>
    <p:sldId id="1258" r:id="rId27"/>
    <p:sldId id="1259" r:id="rId28"/>
    <p:sldId id="1260" r:id="rId29"/>
    <p:sldId id="1302" r:id="rId30"/>
    <p:sldId id="1332" r:id="rId31"/>
    <p:sldId id="1262" r:id="rId32"/>
    <p:sldId id="1261" r:id="rId33"/>
    <p:sldId id="1263" r:id="rId34"/>
    <p:sldId id="1264" r:id="rId35"/>
    <p:sldId id="1265" r:id="rId36"/>
    <p:sldId id="1266" r:id="rId37"/>
    <p:sldId id="1267" r:id="rId38"/>
    <p:sldId id="1268" r:id="rId39"/>
    <p:sldId id="1269" r:id="rId40"/>
    <p:sldId id="1270" r:id="rId41"/>
    <p:sldId id="1291" r:id="rId42"/>
    <p:sldId id="1333" r:id="rId43"/>
    <p:sldId id="1275" r:id="rId44"/>
    <p:sldId id="1271" r:id="rId45"/>
    <p:sldId id="1276" r:id="rId46"/>
    <p:sldId id="1292" r:id="rId47"/>
    <p:sldId id="1274" r:id="rId48"/>
    <p:sldId id="1278" r:id="rId49"/>
    <p:sldId id="1293" r:id="rId50"/>
    <p:sldId id="1294" r:id="rId51"/>
    <p:sldId id="1304" r:id="rId52"/>
    <p:sldId id="1305" r:id="rId53"/>
    <p:sldId id="1306" r:id="rId54"/>
    <p:sldId id="1307" r:id="rId55"/>
    <p:sldId id="1308" r:id="rId56"/>
    <p:sldId id="1309" r:id="rId57"/>
    <p:sldId id="1310" r:id="rId58"/>
    <p:sldId id="1311" r:id="rId59"/>
    <p:sldId id="1312" r:id="rId60"/>
    <p:sldId id="1313" r:id="rId61"/>
    <p:sldId id="1314" r:id="rId62"/>
    <p:sldId id="1315" r:id="rId63"/>
    <p:sldId id="1316" r:id="rId64"/>
    <p:sldId id="1317" r:id="rId65"/>
    <p:sldId id="1318" r:id="rId66"/>
    <p:sldId id="1319" r:id="rId67"/>
    <p:sldId id="1320" r:id="rId68"/>
    <p:sldId id="1321" r:id="rId69"/>
    <p:sldId id="1322" r:id="rId70"/>
    <p:sldId id="1323" r:id="rId71"/>
    <p:sldId id="1324" r:id="rId72"/>
    <p:sldId id="1326" r:id="rId73"/>
    <p:sldId id="1327" r:id="rId74"/>
    <p:sldId id="1328" r:id="rId75"/>
    <p:sldId id="1329" r:id="rId76"/>
    <p:sldId id="1336" r:id="rId77"/>
    <p:sldId id="1337" r:id="rId78"/>
    <p:sldId id="1331" r:id="rId79"/>
  </p:sldIdLst>
  <p:sldSz cx="9144000" cy="6858000" type="screen4x3"/>
  <p:notesSz cx="10134600" cy="6972300"/>
  <p:defaultTextStyle>
    <a:defPPr>
      <a:defRPr lang="zh-TW"/>
    </a:defPPr>
    <a:lvl1pPr algn="l" rtl="0" fontAlgn="base">
      <a:spcBef>
        <a:spcPct val="0"/>
      </a:spcBef>
      <a:spcAft>
        <a:spcPct val="0"/>
      </a:spcAft>
      <a:defRPr kumimoji="1" kern="1200">
        <a:solidFill>
          <a:schemeClr val="tx1"/>
        </a:solidFill>
        <a:latin typeface="Verdana" pitchFamily="34" charset="0"/>
        <a:ea typeface="新細明體" pitchFamily="18" charset="-120"/>
        <a:cs typeface="+mn-cs"/>
      </a:defRPr>
    </a:lvl1pPr>
    <a:lvl2pPr marL="457200" algn="l" rtl="0" fontAlgn="base">
      <a:spcBef>
        <a:spcPct val="0"/>
      </a:spcBef>
      <a:spcAft>
        <a:spcPct val="0"/>
      </a:spcAft>
      <a:defRPr kumimoji="1" kern="1200">
        <a:solidFill>
          <a:schemeClr val="tx1"/>
        </a:solidFill>
        <a:latin typeface="Verdana" pitchFamily="34" charset="0"/>
        <a:ea typeface="新細明體" pitchFamily="18" charset="-120"/>
        <a:cs typeface="+mn-cs"/>
      </a:defRPr>
    </a:lvl2pPr>
    <a:lvl3pPr marL="914400" algn="l" rtl="0" fontAlgn="base">
      <a:spcBef>
        <a:spcPct val="0"/>
      </a:spcBef>
      <a:spcAft>
        <a:spcPct val="0"/>
      </a:spcAft>
      <a:defRPr kumimoji="1" kern="1200">
        <a:solidFill>
          <a:schemeClr val="tx1"/>
        </a:solidFill>
        <a:latin typeface="Verdana" pitchFamily="34" charset="0"/>
        <a:ea typeface="新細明體" pitchFamily="18" charset="-120"/>
        <a:cs typeface="+mn-cs"/>
      </a:defRPr>
    </a:lvl3pPr>
    <a:lvl4pPr marL="1371600" algn="l" rtl="0" fontAlgn="base">
      <a:spcBef>
        <a:spcPct val="0"/>
      </a:spcBef>
      <a:spcAft>
        <a:spcPct val="0"/>
      </a:spcAft>
      <a:defRPr kumimoji="1" kern="1200">
        <a:solidFill>
          <a:schemeClr val="tx1"/>
        </a:solidFill>
        <a:latin typeface="Verdana" pitchFamily="34" charset="0"/>
        <a:ea typeface="新細明體" pitchFamily="18" charset="-120"/>
        <a:cs typeface="+mn-cs"/>
      </a:defRPr>
    </a:lvl4pPr>
    <a:lvl5pPr marL="1828800" algn="l" rtl="0" fontAlgn="base">
      <a:spcBef>
        <a:spcPct val="0"/>
      </a:spcBef>
      <a:spcAft>
        <a:spcPct val="0"/>
      </a:spcAft>
      <a:defRPr kumimoji="1" kern="1200">
        <a:solidFill>
          <a:schemeClr val="tx1"/>
        </a:solidFill>
        <a:latin typeface="Verdana" pitchFamily="34" charset="0"/>
        <a:ea typeface="新細明體" pitchFamily="18" charset="-120"/>
        <a:cs typeface="+mn-cs"/>
      </a:defRPr>
    </a:lvl5pPr>
    <a:lvl6pPr marL="2286000" algn="l" defTabSz="914400" rtl="0" eaLnBrk="1" latinLnBrk="0" hangingPunct="1">
      <a:defRPr kumimoji="1" kern="1200">
        <a:solidFill>
          <a:schemeClr val="tx1"/>
        </a:solidFill>
        <a:latin typeface="Verdana" pitchFamily="34" charset="0"/>
        <a:ea typeface="新細明體" pitchFamily="18" charset="-120"/>
        <a:cs typeface="+mn-cs"/>
      </a:defRPr>
    </a:lvl6pPr>
    <a:lvl7pPr marL="2743200" algn="l" defTabSz="914400" rtl="0" eaLnBrk="1" latinLnBrk="0" hangingPunct="1">
      <a:defRPr kumimoji="1" kern="1200">
        <a:solidFill>
          <a:schemeClr val="tx1"/>
        </a:solidFill>
        <a:latin typeface="Verdana" pitchFamily="34" charset="0"/>
        <a:ea typeface="新細明體" pitchFamily="18" charset="-120"/>
        <a:cs typeface="+mn-cs"/>
      </a:defRPr>
    </a:lvl7pPr>
    <a:lvl8pPr marL="3200400" algn="l" defTabSz="914400" rtl="0" eaLnBrk="1" latinLnBrk="0" hangingPunct="1">
      <a:defRPr kumimoji="1" kern="1200">
        <a:solidFill>
          <a:schemeClr val="tx1"/>
        </a:solidFill>
        <a:latin typeface="Verdana" pitchFamily="34" charset="0"/>
        <a:ea typeface="新細明體" pitchFamily="18" charset="-120"/>
        <a:cs typeface="+mn-cs"/>
      </a:defRPr>
    </a:lvl8pPr>
    <a:lvl9pPr marL="3657600" algn="l" defTabSz="914400" rtl="0" eaLnBrk="1" latinLnBrk="0" hangingPunct="1">
      <a:defRPr kumimoji="1" kern="1200">
        <a:solidFill>
          <a:schemeClr val="tx1"/>
        </a:solidFill>
        <a:latin typeface="Verdana" pitchFamily="34" charset="0"/>
        <a:ea typeface="新細明體"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96">
          <p15:clr>
            <a:srgbClr val="A4A3A4"/>
          </p15:clr>
        </p15:guide>
        <p15:guide id="2" pos="319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3399FF"/>
    <a:srgbClr val="009900"/>
    <a:srgbClr val="FF9933"/>
    <a:srgbClr val="FFFFFF"/>
    <a:srgbClr val="00CC00"/>
    <a:srgbClr val="FF0000"/>
    <a:srgbClr val="006699"/>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24" autoAdjust="0"/>
    <p:restoredTop sz="94585" autoAdjust="0"/>
  </p:normalViewPr>
  <p:slideViewPr>
    <p:cSldViewPr>
      <p:cViewPr varScale="1">
        <p:scale>
          <a:sx n="73" d="100"/>
          <a:sy n="73" d="100"/>
        </p:scale>
        <p:origin x="72" y="444"/>
      </p:cViewPr>
      <p:guideLst>
        <p:guide orient="horz" pos="2160"/>
        <p:guide pos="2880"/>
      </p:guideLst>
    </p:cSldViewPr>
  </p:slideViewPr>
  <p:outlineViewPr>
    <p:cViewPr>
      <p:scale>
        <a:sx n="33" d="100"/>
        <a:sy n="33" d="100"/>
      </p:scale>
      <p:origin x="108" y="6672"/>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47" d="100"/>
          <a:sy n="47" d="100"/>
        </p:scale>
        <p:origin x="-1962" y="-96"/>
      </p:cViewPr>
      <p:guideLst>
        <p:guide orient="horz" pos="2196"/>
        <p:guide pos="3192"/>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61" Type="http://schemas.openxmlformats.org/officeDocument/2006/relationships/slide" Target="slides/slide60.xml"/><Relationship Id="rId8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4391025" cy="347663"/>
          </a:xfrm>
          <a:prstGeom prst="rect">
            <a:avLst/>
          </a:prstGeom>
          <a:noFill/>
          <a:ln w="9525">
            <a:noFill/>
            <a:miter lim="800000"/>
            <a:headEnd/>
            <a:tailEnd/>
          </a:ln>
          <a:effectLst/>
        </p:spPr>
        <p:txBody>
          <a:bodyPr vert="horz" wrap="square" lIns="97749" tIns="48875" rIns="97749" bIns="48875" numCol="1" anchor="t" anchorCtr="0" compatLnSpc="1">
            <a:prstTxWarp prst="textNoShape">
              <a:avLst/>
            </a:prstTxWarp>
          </a:bodyPr>
          <a:lstStyle>
            <a:lvl1pPr defTabSz="977900">
              <a:spcBef>
                <a:spcPct val="20000"/>
              </a:spcBef>
              <a:defRPr sz="1300">
                <a:latin typeface="Times New Roman" pitchFamily="18" charset="0"/>
              </a:defRPr>
            </a:lvl1pPr>
          </a:lstStyle>
          <a:p>
            <a:pPr>
              <a:defRPr/>
            </a:pPr>
            <a:endParaRPr lang="en-US" altLang="zh-TW"/>
          </a:p>
        </p:txBody>
      </p:sp>
      <p:sp>
        <p:nvSpPr>
          <p:cNvPr id="40963" name="Rectangle 3"/>
          <p:cNvSpPr>
            <a:spLocks noGrp="1" noChangeArrowheads="1"/>
          </p:cNvSpPr>
          <p:nvPr>
            <p:ph type="dt" sz="quarter" idx="1"/>
          </p:nvPr>
        </p:nvSpPr>
        <p:spPr bwMode="auto">
          <a:xfrm>
            <a:off x="5743575" y="0"/>
            <a:ext cx="4391025" cy="347663"/>
          </a:xfrm>
          <a:prstGeom prst="rect">
            <a:avLst/>
          </a:prstGeom>
          <a:noFill/>
          <a:ln w="9525">
            <a:noFill/>
            <a:miter lim="800000"/>
            <a:headEnd/>
            <a:tailEnd/>
          </a:ln>
          <a:effectLst/>
        </p:spPr>
        <p:txBody>
          <a:bodyPr vert="horz" wrap="square" lIns="97749" tIns="48875" rIns="97749" bIns="48875" numCol="1" anchor="t" anchorCtr="0" compatLnSpc="1">
            <a:prstTxWarp prst="textNoShape">
              <a:avLst/>
            </a:prstTxWarp>
          </a:bodyPr>
          <a:lstStyle>
            <a:lvl1pPr algn="r" defTabSz="977900">
              <a:spcBef>
                <a:spcPct val="20000"/>
              </a:spcBef>
              <a:defRPr sz="1300">
                <a:latin typeface="Times New Roman" pitchFamily="18" charset="0"/>
              </a:defRPr>
            </a:lvl1pPr>
          </a:lstStyle>
          <a:p>
            <a:pPr>
              <a:defRPr/>
            </a:pPr>
            <a:endParaRPr lang="en-US" altLang="zh-TW"/>
          </a:p>
        </p:txBody>
      </p:sp>
      <p:sp>
        <p:nvSpPr>
          <p:cNvPr id="40964" name="Rectangle 4"/>
          <p:cNvSpPr>
            <a:spLocks noGrp="1" noChangeArrowheads="1"/>
          </p:cNvSpPr>
          <p:nvPr>
            <p:ph type="ftr" sz="quarter" idx="2"/>
          </p:nvPr>
        </p:nvSpPr>
        <p:spPr bwMode="auto">
          <a:xfrm>
            <a:off x="0" y="6624638"/>
            <a:ext cx="4391025" cy="347662"/>
          </a:xfrm>
          <a:prstGeom prst="rect">
            <a:avLst/>
          </a:prstGeom>
          <a:noFill/>
          <a:ln w="9525">
            <a:noFill/>
            <a:miter lim="800000"/>
            <a:headEnd/>
            <a:tailEnd/>
          </a:ln>
          <a:effectLst/>
        </p:spPr>
        <p:txBody>
          <a:bodyPr vert="horz" wrap="square" lIns="97749" tIns="48875" rIns="97749" bIns="48875" numCol="1" anchor="b" anchorCtr="0" compatLnSpc="1">
            <a:prstTxWarp prst="textNoShape">
              <a:avLst/>
            </a:prstTxWarp>
          </a:bodyPr>
          <a:lstStyle>
            <a:lvl1pPr defTabSz="977900">
              <a:spcBef>
                <a:spcPct val="20000"/>
              </a:spcBef>
              <a:defRPr sz="1300">
                <a:latin typeface="Times New Roman" pitchFamily="18" charset="0"/>
              </a:defRPr>
            </a:lvl1pPr>
          </a:lstStyle>
          <a:p>
            <a:pPr>
              <a:defRPr/>
            </a:pPr>
            <a:endParaRPr lang="en-US" altLang="zh-TW"/>
          </a:p>
        </p:txBody>
      </p:sp>
      <p:sp>
        <p:nvSpPr>
          <p:cNvPr id="40965" name="Rectangle 5"/>
          <p:cNvSpPr>
            <a:spLocks noGrp="1" noChangeArrowheads="1"/>
          </p:cNvSpPr>
          <p:nvPr>
            <p:ph type="sldNum" sz="quarter" idx="3"/>
          </p:nvPr>
        </p:nvSpPr>
        <p:spPr bwMode="auto">
          <a:xfrm>
            <a:off x="5743575" y="6624638"/>
            <a:ext cx="4391025" cy="347662"/>
          </a:xfrm>
          <a:prstGeom prst="rect">
            <a:avLst/>
          </a:prstGeom>
          <a:noFill/>
          <a:ln w="9525">
            <a:noFill/>
            <a:miter lim="800000"/>
            <a:headEnd/>
            <a:tailEnd/>
          </a:ln>
          <a:effectLst/>
        </p:spPr>
        <p:txBody>
          <a:bodyPr vert="horz" wrap="square" lIns="97749" tIns="48875" rIns="97749" bIns="48875" numCol="1" anchor="b" anchorCtr="0" compatLnSpc="1">
            <a:prstTxWarp prst="textNoShape">
              <a:avLst/>
            </a:prstTxWarp>
          </a:bodyPr>
          <a:lstStyle>
            <a:lvl1pPr algn="r" defTabSz="977900">
              <a:spcBef>
                <a:spcPct val="20000"/>
              </a:spcBef>
              <a:defRPr sz="1300">
                <a:latin typeface="Times New Roman" pitchFamily="18" charset="0"/>
              </a:defRPr>
            </a:lvl1pPr>
          </a:lstStyle>
          <a:p>
            <a:pPr>
              <a:defRPr/>
            </a:pPr>
            <a:fld id="{0A210D5E-7368-4936-A42A-2E253EDFC40A}" type="slidenum">
              <a:rPr lang="en-US" altLang="zh-TW"/>
              <a:pPr>
                <a:defRPr/>
              </a:pPr>
              <a:t>‹#›</a:t>
            </a:fld>
            <a:endParaRPr lang="en-US" altLang="zh-TW"/>
          </a:p>
        </p:txBody>
      </p:sp>
    </p:spTree>
    <p:extLst>
      <p:ext uri="{BB962C8B-B14F-4D97-AF65-F5344CB8AC3E}">
        <p14:creationId xmlns:p14="http://schemas.microsoft.com/office/powerpoint/2010/main" val="2044837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4391025" cy="347663"/>
          </a:xfrm>
          <a:prstGeom prst="rect">
            <a:avLst/>
          </a:prstGeom>
          <a:noFill/>
          <a:ln w="9525">
            <a:noFill/>
            <a:miter lim="800000"/>
            <a:headEnd/>
            <a:tailEnd/>
          </a:ln>
          <a:effectLst/>
        </p:spPr>
        <p:txBody>
          <a:bodyPr vert="horz" wrap="square" lIns="97749" tIns="48875" rIns="97749" bIns="48875" numCol="1" anchor="t" anchorCtr="0" compatLnSpc="1">
            <a:prstTxWarp prst="textNoShape">
              <a:avLst/>
            </a:prstTxWarp>
          </a:bodyPr>
          <a:lstStyle>
            <a:lvl1pPr defTabSz="977900">
              <a:spcBef>
                <a:spcPct val="20000"/>
              </a:spcBef>
              <a:defRPr sz="1300">
                <a:latin typeface="Times New Roman" pitchFamily="18" charset="0"/>
              </a:defRPr>
            </a:lvl1pPr>
          </a:lstStyle>
          <a:p>
            <a:pPr>
              <a:defRPr/>
            </a:pPr>
            <a:endParaRPr lang="en-US" altLang="zh-TW"/>
          </a:p>
        </p:txBody>
      </p:sp>
      <p:sp>
        <p:nvSpPr>
          <p:cNvPr id="41987" name="Rectangle 3"/>
          <p:cNvSpPr>
            <a:spLocks noGrp="1" noChangeArrowheads="1"/>
          </p:cNvSpPr>
          <p:nvPr>
            <p:ph type="dt" idx="1"/>
          </p:nvPr>
        </p:nvSpPr>
        <p:spPr bwMode="auto">
          <a:xfrm>
            <a:off x="5743575" y="0"/>
            <a:ext cx="4391025" cy="347663"/>
          </a:xfrm>
          <a:prstGeom prst="rect">
            <a:avLst/>
          </a:prstGeom>
          <a:noFill/>
          <a:ln w="9525">
            <a:noFill/>
            <a:miter lim="800000"/>
            <a:headEnd/>
            <a:tailEnd/>
          </a:ln>
          <a:effectLst/>
        </p:spPr>
        <p:txBody>
          <a:bodyPr vert="horz" wrap="square" lIns="97749" tIns="48875" rIns="97749" bIns="48875" numCol="1" anchor="t" anchorCtr="0" compatLnSpc="1">
            <a:prstTxWarp prst="textNoShape">
              <a:avLst/>
            </a:prstTxWarp>
          </a:bodyPr>
          <a:lstStyle>
            <a:lvl1pPr algn="r" defTabSz="977900">
              <a:spcBef>
                <a:spcPct val="20000"/>
              </a:spcBef>
              <a:defRPr sz="1300">
                <a:latin typeface="Times New Roman" pitchFamily="18" charset="0"/>
              </a:defRPr>
            </a:lvl1pPr>
          </a:lstStyle>
          <a:p>
            <a:pPr>
              <a:defRPr/>
            </a:pPr>
            <a:endParaRPr lang="en-US" altLang="zh-TW"/>
          </a:p>
        </p:txBody>
      </p:sp>
      <p:sp>
        <p:nvSpPr>
          <p:cNvPr id="52228" name="Rectangle 4"/>
          <p:cNvSpPr>
            <a:spLocks noGrp="1" noRot="1" noChangeAspect="1" noChangeArrowheads="1" noTextEdit="1"/>
          </p:cNvSpPr>
          <p:nvPr>
            <p:ph type="sldImg" idx="2"/>
          </p:nvPr>
        </p:nvSpPr>
        <p:spPr bwMode="auto">
          <a:xfrm>
            <a:off x="3324225" y="523875"/>
            <a:ext cx="3486150" cy="26146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p:cNvSpPr>
            <a:spLocks noGrp="1" noChangeArrowheads="1"/>
          </p:cNvSpPr>
          <p:nvPr>
            <p:ph type="body" sz="quarter" idx="3"/>
          </p:nvPr>
        </p:nvSpPr>
        <p:spPr bwMode="auto">
          <a:xfrm>
            <a:off x="1352550" y="3311525"/>
            <a:ext cx="7429500" cy="3136900"/>
          </a:xfrm>
          <a:prstGeom prst="rect">
            <a:avLst/>
          </a:prstGeom>
          <a:noFill/>
          <a:ln w="9525">
            <a:noFill/>
            <a:miter lim="800000"/>
            <a:headEnd/>
            <a:tailEnd/>
          </a:ln>
          <a:effectLst/>
        </p:spPr>
        <p:txBody>
          <a:bodyPr vert="horz" wrap="square" lIns="97749" tIns="48875" rIns="97749" bIns="48875"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41990" name="Rectangle 6"/>
          <p:cNvSpPr>
            <a:spLocks noGrp="1" noChangeArrowheads="1"/>
          </p:cNvSpPr>
          <p:nvPr>
            <p:ph type="ftr" sz="quarter" idx="4"/>
          </p:nvPr>
        </p:nvSpPr>
        <p:spPr bwMode="auto">
          <a:xfrm>
            <a:off x="0" y="6624638"/>
            <a:ext cx="4391025" cy="347662"/>
          </a:xfrm>
          <a:prstGeom prst="rect">
            <a:avLst/>
          </a:prstGeom>
          <a:noFill/>
          <a:ln w="9525">
            <a:noFill/>
            <a:miter lim="800000"/>
            <a:headEnd/>
            <a:tailEnd/>
          </a:ln>
          <a:effectLst/>
        </p:spPr>
        <p:txBody>
          <a:bodyPr vert="horz" wrap="square" lIns="97749" tIns="48875" rIns="97749" bIns="48875" numCol="1" anchor="b" anchorCtr="0" compatLnSpc="1">
            <a:prstTxWarp prst="textNoShape">
              <a:avLst/>
            </a:prstTxWarp>
          </a:bodyPr>
          <a:lstStyle>
            <a:lvl1pPr defTabSz="977900">
              <a:spcBef>
                <a:spcPct val="20000"/>
              </a:spcBef>
              <a:defRPr sz="1300">
                <a:latin typeface="Times New Roman" pitchFamily="18" charset="0"/>
              </a:defRPr>
            </a:lvl1pPr>
          </a:lstStyle>
          <a:p>
            <a:pPr>
              <a:defRPr/>
            </a:pPr>
            <a:endParaRPr lang="en-US" altLang="zh-TW"/>
          </a:p>
        </p:txBody>
      </p:sp>
      <p:sp>
        <p:nvSpPr>
          <p:cNvPr id="41991" name="Rectangle 7"/>
          <p:cNvSpPr>
            <a:spLocks noGrp="1" noChangeArrowheads="1"/>
          </p:cNvSpPr>
          <p:nvPr>
            <p:ph type="sldNum" sz="quarter" idx="5"/>
          </p:nvPr>
        </p:nvSpPr>
        <p:spPr bwMode="auto">
          <a:xfrm>
            <a:off x="5743575" y="6624638"/>
            <a:ext cx="4391025" cy="347662"/>
          </a:xfrm>
          <a:prstGeom prst="rect">
            <a:avLst/>
          </a:prstGeom>
          <a:noFill/>
          <a:ln w="9525">
            <a:noFill/>
            <a:miter lim="800000"/>
            <a:headEnd/>
            <a:tailEnd/>
          </a:ln>
          <a:effectLst/>
        </p:spPr>
        <p:txBody>
          <a:bodyPr vert="horz" wrap="square" lIns="97749" tIns="48875" rIns="97749" bIns="48875" numCol="1" anchor="b" anchorCtr="0" compatLnSpc="1">
            <a:prstTxWarp prst="textNoShape">
              <a:avLst/>
            </a:prstTxWarp>
          </a:bodyPr>
          <a:lstStyle>
            <a:lvl1pPr algn="r" defTabSz="977900">
              <a:spcBef>
                <a:spcPct val="20000"/>
              </a:spcBef>
              <a:defRPr sz="1300">
                <a:latin typeface="Times New Roman" pitchFamily="18" charset="0"/>
              </a:defRPr>
            </a:lvl1pPr>
          </a:lstStyle>
          <a:p>
            <a:pPr>
              <a:defRPr/>
            </a:pPr>
            <a:fld id="{DC02863E-AD7D-4F68-BFBE-F9D8234FFB29}" type="slidenum">
              <a:rPr lang="en-US" altLang="zh-TW"/>
              <a:pPr>
                <a:defRPr/>
              </a:pPr>
              <a:t>‹#›</a:t>
            </a:fld>
            <a:endParaRPr lang="en-US" altLang="zh-TW"/>
          </a:p>
        </p:txBody>
      </p:sp>
    </p:spTree>
    <p:extLst>
      <p:ext uri="{BB962C8B-B14F-4D97-AF65-F5344CB8AC3E}">
        <p14:creationId xmlns:p14="http://schemas.microsoft.com/office/powerpoint/2010/main" val="554176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投影片圖像版面配置區 1"/>
          <p:cNvSpPr>
            <a:spLocks noGrp="1" noRot="1" noChangeAspect="1" noTextEdit="1"/>
          </p:cNvSpPr>
          <p:nvPr>
            <p:ph type="sldImg"/>
          </p:nvPr>
        </p:nvSpPr>
        <p:spPr>
          <a:ln/>
        </p:spPr>
      </p:sp>
      <p:sp>
        <p:nvSpPr>
          <p:cNvPr id="53251" name="備忘稿版面配置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en-US"/>
          </a:p>
        </p:txBody>
      </p:sp>
      <p:sp>
        <p:nvSpPr>
          <p:cNvPr id="53252" name="投影片編號版面配置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CA677355-96A9-4DAB-BC11-FFFD6872C9B1}" type="slidenum">
              <a:rPr lang="en-US" altLang="zh-TW" sz="1300" smtClean="0"/>
              <a:pPr eaLnBrk="1" hangingPunct="1">
                <a:spcBef>
                  <a:spcPct val="20000"/>
                </a:spcBef>
              </a:pPr>
              <a:t>1</a:t>
            </a:fld>
            <a:endParaRPr lang="en-US" altLang="zh-TW" sz="13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AB0886A-AD59-403F-A4D2-3DF1A7715A85}" type="slidenum">
              <a:rPr lang="en-US" altLang="zh-TW" sz="1300" smtClean="0"/>
              <a:pPr eaLnBrk="1" hangingPunct="1">
                <a:spcBef>
                  <a:spcPct val="20000"/>
                </a:spcBef>
              </a:pPr>
              <a:t>10</a:t>
            </a:fld>
            <a:endParaRPr lang="en-US" altLang="zh-TW" sz="13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40274709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AB0886A-AD59-403F-A4D2-3DF1A7715A85}" type="slidenum">
              <a:rPr lang="en-US" altLang="zh-TW" sz="1300" smtClean="0"/>
              <a:pPr eaLnBrk="1" hangingPunct="1">
                <a:spcBef>
                  <a:spcPct val="20000"/>
                </a:spcBef>
              </a:pPr>
              <a:t>11</a:t>
            </a:fld>
            <a:endParaRPr lang="en-US" altLang="zh-TW" sz="13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29474891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6DBBE73-243B-4C5C-8BE4-ACFBC54984DF}" type="slidenum">
              <a:rPr lang="en-US" altLang="zh-TW" sz="1300" smtClean="0"/>
              <a:pPr eaLnBrk="1" hangingPunct="1">
                <a:spcBef>
                  <a:spcPct val="20000"/>
                </a:spcBef>
              </a:pPr>
              <a:t>12</a:t>
            </a:fld>
            <a:endParaRPr lang="en-US" altLang="zh-TW" sz="13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8B712567-F440-4FED-9DA1-C5139E2284A6}" type="slidenum">
              <a:rPr lang="en-US" altLang="zh-TW" sz="1300" smtClean="0"/>
              <a:pPr eaLnBrk="1" hangingPunct="1">
                <a:spcBef>
                  <a:spcPct val="20000"/>
                </a:spcBef>
              </a:pPr>
              <a:t>13</a:t>
            </a:fld>
            <a:endParaRPr lang="en-US" altLang="zh-TW" sz="130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6DBBE73-243B-4C5C-8BE4-ACFBC54984DF}" type="slidenum">
              <a:rPr lang="en-US" altLang="zh-TW" sz="1300" smtClean="0"/>
              <a:pPr eaLnBrk="1" hangingPunct="1">
                <a:spcBef>
                  <a:spcPct val="20000"/>
                </a:spcBef>
              </a:pPr>
              <a:t>14</a:t>
            </a:fld>
            <a:endParaRPr lang="en-US" altLang="zh-TW" sz="13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16467884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6DBBE73-243B-4C5C-8BE4-ACFBC54984DF}" type="slidenum">
              <a:rPr lang="en-US" altLang="zh-TW" sz="1300" smtClean="0"/>
              <a:pPr eaLnBrk="1" hangingPunct="1">
                <a:spcBef>
                  <a:spcPct val="20000"/>
                </a:spcBef>
              </a:pPr>
              <a:t>15</a:t>
            </a:fld>
            <a:endParaRPr lang="en-US" altLang="zh-TW" sz="130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37292883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73B6D8C5-096D-4F55-A5EA-C35334BF9185}" type="slidenum">
              <a:rPr lang="en-US" altLang="zh-TW" sz="1300" smtClean="0"/>
              <a:pPr eaLnBrk="1" hangingPunct="1">
                <a:spcBef>
                  <a:spcPct val="20000"/>
                </a:spcBef>
              </a:pPr>
              <a:t>16</a:t>
            </a:fld>
            <a:endParaRPr lang="en-US" altLang="zh-TW" sz="130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057B2B58-A1A7-4BC6-A4E7-A35AA507A98C}" type="slidenum">
              <a:rPr lang="en-US" altLang="zh-TW" sz="1300" smtClean="0"/>
              <a:pPr eaLnBrk="1" hangingPunct="1">
                <a:spcBef>
                  <a:spcPct val="20000"/>
                </a:spcBef>
              </a:pPr>
              <a:t>17</a:t>
            </a:fld>
            <a:endParaRPr lang="en-US" altLang="zh-TW" sz="130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97F6418-1F65-4319-A972-5993B5B124C4}" type="slidenum">
              <a:rPr lang="en-US" altLang="zh-TW" sz="1300" smtClean="0"/>
              <a:pPr eaLnBrk="1" hangingPunct="1">
                <a:spcBef>
                  <a:spcPct val="20000"/>
                </a:spcBef>
              </a:pPr>
              <a:t>18</a:t>
            </a:fld>
            <a:endParaRPr lang="en-US" altLang="zh-TW" sz="130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469CAA8A-A48D-4D43-8005-E301292FFB5E}" type="slidenum">
              <a:rPr lang="en-US" altLang="zh-TW" sz="1300" smtClean="0"/>
              <a:pPr eaLnBrk="1" hangingPunct="1">
                <a:spcBef>
                  <a:spcPct val="20000"/>
                </a:spcBef>
              </a:pPr>
              <a:t>19</a:t>
            </a:fld>
            <a:endParaRPr lang="en-US" altLang="zh-TW" sz="130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8D5AB1CA-7390-4CA1-B460-B34E622C1239}" type="slidenum">
              <a:rPr lang="en-US" altLang="zh-TW" sz="1300" smtClean="0"/>
              <a:pPr eaLnBrk="1" hangingPunct="1">
                <a:spcBef>
                  <a:spcPct val="20000"/>
                </a:spcBef>
              </a:pPr>
              <a:t>2</a:t>
            </a:fld>
            <a:endParaRPr lang="en-US" altLang="zh-TW" sz="130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556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1600">
                <a:solidFill>
                  <a:schemeClr val="tx1"/>
                </a:solidFill>
                <a:latin typeface="Verdana" pitchFamily="34" charset="0"/>
                <a:ea typeface="新細明體" pitchFamily="18" charset="-120"/>
              </a:defRPr>
            </a:lvl1pPr>
            <a:lvl2pPr marL="742950" indent="-285750" eaLnBrk="0" hangingPunct="0">
              <a:defRPr kumimoji="1" sz="1600">
                <a:solidFill>
                  <a:schemeClr val="tx1"/>
                </a:solidFill>
                <a:latin typeface="Verdana" pitchFamily="34" charset="0"/>
                <a:ea typeface="新細明體" pitchFamily="18" charset="-120"/>
              </a:defRPr>
            </a:lvl2pPr>
            <a:lvl3pPr marL="1143000" indent="-228600" eaLnBrk="0" hangingPunct="0">
              <a:defRPr kumimoji="1" sz="1600">
                <a:solidFill>
                  <a:schemeClr val="tx1"/>
                </a:solidFill>
                <a:latin typeface="Verdana" pitchFamily="34" charset="0"/>
                <a:ea typeface="新細明體" pitchFamily="18" charset="-120"/>
              </a:defRPr>
            </a:lvl3pPr>
            <a:lvl4pPr marL="1600200" indent="-228600" eaLnBrk="0" hangingPunct="0">
              <a:defRPr kumimoji="1" sz="1600">
                <a:solidFill>
                  <a:schemeClr val="tx1"/>
                </a:solidFill>
                <a:latin typeface="Verdana" pitchFamily="34" charset="0"/>
                <a:ea typeface="新細明體" pitchFamily="18" charset="-120"/>
              </a:defRPr>
            </a:lvl4pPr>
            <a:lvl5pPr marL="2057400" indent="-228600" eaLnBrk="0" hangingPunct="0">
              <a:defRPr kumimoji="1" sz="1600">
                <a:solidFill>
                  <a:schemeClr val="tx1"/>
                </a:solidFill>
                <a:latin typeface="Verdana" pitchFamily="34" charset="0"/>
                <a:ea typeface="新細明體" pitchFamily="18" charset="-120"/>
              </a:defRPr>
            </a:lvl5pPr>
            <a:lvl6pPr marL="2514600" indent="-228600" algn="ctr" eaLnBrk="0" fontAlgn="base" hangingPunct="0">
              <a:spcBef>
                <a:spcPct val="50000"/>
              </a:spcBef>
              <a:spcAft>
                <a:spcPct val="0"/>
              </a:spcAft>
              <a:defRPr kumimoji="1" sz="1600">
                <a:solidFill>
                  <a:schemeClr val="tx1"/>
                </a:solidFill>
                <a:latin typeface="Verdana" pitchFamily="34" charset="0"/>
                <a:ea typeface="新細明體" pitchFamily="18" charset="-120"/>
              </a:defRPr>
            </a:lvl6pPr>
            <a:lvl7pPr marL="2971800" indent="-228600" algn="ctr" eaLnBrk="0" fontAlgn="base" hangingPunct="0">
              <a:spcBef>
                <a:spcPct val="50000"/>
              </a:spcBef>
              <a:spcAft>
                <a:spcPct val="0"/>
              </a:spcAft>
              <a:defRPr kumimoji="1" sz="1600">
                <a:solidFill>
                  <a:schemeClr val="tx1"/>
                </a:solidFill>
                <a:latin typeface="Verdana" pitchFamily="34" charset="0"/>
                <a:ea typeface="新細明體" pitchFamily="18" charset="-120"/>
              </a:defRPr>
            </a:lvl7pPr>
            <a:lvl8pPr marL="3429000" indent="-228600" algn="ctr" eaLnBrk="0" fontAlgn="base" hangingPunct="0">
              <a:spcBef>
                <a:spcPct val="50000"/>
              </a:spcBef>
              <a:spcAft>
                <a:spcPct val="0"/>
              </a:spcAft>
              <a:defRPr kumimoji="1" sz="1600">
                <a:solidFill>
                  <a:schemeClr val="tx1"/>
                </a:solidFill>
                <a:latin typeface="Verdana" pitchFamily="34" charset="0"/>
                <a:ea typeface="新細明體" pitchFamily="18" charset="-120"/>
              </a:defRPr>
            </a:lvl8pPr>
            <a:lvl9pPr marL="3886200" indent="-228600" algn="ctr" eaLnBrk="0" fontAlgn="base" hangingPunct="0">
              <a:spcBef>
                <a:spcPct val="50000"/>
              </a:spcBef>
              <a:spcAft>
                <a:spcPct val="0"/>
              </a:spcAft>
              <a:defRPr kumimoji="1" sz="1600">
                <a:solidFill>
                  <a:schemeClr val="tx1"/>
                </a:solidFill>
                <a:latin typeface="Verdana" pitchFamily="34" charset="0"/>
                <a:ea typeface="新細明體" pitchFamily="18" charset="-120"/>
              </a:defRPr>
            </a:lvl9pPr>
          </a:lstStyle>
          <a:p>
            <a:pPr eaLnBrk="1" hangingPunct="1"/>
            <a:fld id="{3370431E-DF5C-4F7D-A92D-DE83E9D5DC78}" type="slidenum">
              <a:rPr lang="en-US" altLang="zh-TW" sz="1200" smtClean="0">
                <a:latin typeface="Times New Roman" pitchFamily="18" charset="0"/>
              </a:rPr>
              <a:pPr eaLnBrk="1" hangingPunct="1"/>
              <a:t>20</a:t>
            </a:fld>
            <a:endParaRPr lang="en-US" altLang="zh-TW" sz="1200">
              <a:latin typeface="Times New Roman" pitchFamily="18" charset="0"/>
            </a:endParaRPr>
          </a:p>
        </p:txBody>
      </p:sp>
      <p:sp>
        <p:nvSpPr>
          <p:cNvPr id="155651" name="Rectangle 1"/>
          <p:cNvSpPr>
            <a:spLocks noGrp="1" noRot="1" noChangeAspect="1" noChangeArrowheads="1" noTextEdit="1"/>
          </p:cNvSpPr>
          <p:nvPr>
            <p:ph type="sldImg"/>
          </p:nvPr>
        </p:nvSpPr>
        <p:spPr>
          <a:solidFill>
            <a:srgbClr val="FFFFFF"/>
          </a:solidFill>
          <a:ln/>
        </p:spPr>
      </p:sp>
      <p:sp>
        <p:nvSpPr>
          <p:cNvPr id="155652" name="Rectangle 2"/>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zh-TW" altLang="zh-TW">
              <a:latin typeface="Times New Roman" pitchFamily="18" charset="0"/>
              <a:ea typeface="新細明體" pitchFamily="18" charset="-12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346DC8DC-6734-452E-92EF-A206974F4BDF}" type="slidenum">
              <a:rPr lang="en-US" altLang="zh-TW" sz="1300" smtClean="0"/>
              <a:pPr eaLnBrk="1" hangingPunct="1">
                <a:spcBef>
                  <a:spcPct val="20000"/>
                </a:spcBef>
              </a:pPr>
              <a:t>21</a:t>
            </a:fld>
            <a:endParaRPr lang="en-US" altLang="zh-TW" sz="13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714E3457-1B45-456E-AFC1-66002AB4F080}" type="slidenum">
              <a:rPr lang="en-US" altLang="zh-TW" sz="1300" smtClean="0"/>
              <a:pPr eaLnBrk="1" hangingPunct="1">
                <a:spcBef>
                  <a:spcPct val="20000"/>
                </a:spcBef>
              </a:pPr>
              <a:t>22</a:t>
            </a:fld>
            <a:endParaRPr lang="en-US" altLang="zh-TW" sz="13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714E3457-1B45-456E-AFC1-66002AB4F080}" type="slidenum">
              <a:rPr lang="en-US" altLang="zh-TW" sz="1300" smtClean="0"/>
              <a:pPr eaLnBrk="1" hangingPunct="1">
                <a:spcBef>
                  <a:spcPct val="20000"/>
                </a:spcBef>
              </a:pPr>
              <a:t>23</a:t>
            </a:fld>
            <a:endParaRPr lang="en-US" altLang="zh-TW" sz="130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29DBBDC9-61EA-48B2-A5EC-468C696839C6}" type="slidenum">
              <a:rPr lang="en-US" altLang="zh-TW" sz="1300" smtClean="0"/>
              <a:pPr eaLnBrk="1" hangingPunct="1">
                <a:spcBef>
                  <a:spcPct val="20000"/>
                </a:spcBef>
              </a:pPr>
              <a:t>24</a:t>
            </a:fld>
            <a:endParaRPr lang="en-US" altLang="zh-TW" sz="130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1CB7CE23-16F4-435B-9688-3A5DD4D79389}" type="slidenum">
              <a:rPr lang="en-US" altLang="zh-TW" sz="1300" smtClean="0"/>
              <a:pPr eaLnBrk="1" hangingPunct="1">
                <a:spcBef>
                  <a:spcPct val="20000"/>
                </a:spcBef>
              </a:pPr>
              <a:t>25</a:t>
            </a:fld>
            <a:endParaRPr lang="en-US" altLang="zh-TW" sz="130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3750E6FB-14DC-4B74-B2E3-695095CAB0AD}" type="slidenum">
              <a:rPr lang="en-US" altLang="zh-TW" sz="1300" smtClean="0"/>
              <a:pPr eaLnBrk="1" hangingPunct="1">
                <a:spcBef>
                  <a:spcPct val="20000"/>
                </a:spcBef>
              </a:pPr>
              <a:t>26</a:t>
            </a:fld>
            <a:endParaRPr lang="en-US" altLang="zh-TW" sz="130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8780A372-3618-4A6E-9CFD-7B3760A678B8}" type="slidenum">
              <a:rPr lang="en-US" altLang="zh-TW" sz="1300" smtClean="0"/>
              <a:pPr eaLnBrk="1" hangingPunct="1">
                <a:spcBef>
                  <a:spcPct val="20000"/>
                </a:spcBef>
              </a:pPr>
              <a:t>27</a:t>
            </a:fld>
            <a:endParaRPr lang="en-US" altLang="zh-TW" sz="130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128EEC3-9626-448A-8530-5B6F44462990}" type="slidenum">
              <a:rPr lang="en-US" altLang="zh-TW" sz="1300" smtClean="0"/>
              <a:pPr eaLnBrk="1" hangingPunct="1">
                <a:spcBef>
                  <a:spcPct val="20000"/>
                </a:spcBef>
              </a:pPr>
              <a:t>28</a:t>
            </a:fld>
            <a:endParaRPr lang="en-US" altLang="zh-TW" sz="13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128EEC3-9626-448A-8530-5B6F44462990}" type="slidenum">
              <a:rPr lang="en-US" altLang="zh-TW" sz="1300" smtClean="0"/>
              <a:pPr eaLnBrk="1" hangingPunct="1">
                <a:spcBef>
                  <a:spcPct val="20000"/>
                </a:spcBef>
              </a:pPr>
              <a:t>29</a:t>
            </a:fld>
            <a:endParaRPr lang="en-US" altLang="zh-TW" sz="13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5C3F8F11-F4A0-4494-8529-CA0F13464BEF}" type="slidenum">
              <a:rPr lang="en-US" altLang="zh-TW" sz="1300" smtClean="0"/>
              <a:pPr eaLnBrk="1" hangingPunct="1">
                <a:spcBef>
                  <a:spcPct val="20000"/>
                </a:spcBef>
              </a:pPr>
              <a:t>3</a:t>
            </a:fld>
            <a:endParaRPr lang="en-US" altLang="zh-TW" sz="13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128EEC3-9626-448A-8530-5B6F44462990}" type="slidenum">
              <a:rPr lang="en-US" altLang="zh-TW" sz="1300" smtClean="0"/>
              <a:pPr eaLnBrk="1" hangingPunct="1">
                <a:spcBef>
                  <a:spcPct val="20000"/>
                </a:spcBef>
              </a:pPr>
              <a:t>30</a:t>
            </a:fld>
            <a:endParaRPr lang="en-US" altLang="zh-TW" sz="130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404372775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3E94D215-65E5-435F-A77C-FEFFCF9ECE42}" type="slidenum">
              <a:rPr lang="en-US" altLang="zh-TW" sz="1300" smtClean="0"/>
              <a:pPr eaLnBrk="1" hangingPunct="1">
                <a:spcBef>
                  <a:spcPct val="20000"/>
                </a:spcBef>
              </a:pPr>
              <a:t>31</a:t>
            </a:fld>
            <a:endParaRPr lang="en-US" altLang="zh-TW" sz="130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8D0B753B-07AA-4F16-9EA9-83AAF214732C}" type="slidenum">
              <a:rPr lang="en-US" altLang="zh-TW" sz="1300" smtClean="0"/>
              <a:pPr eaLnBrk="1" hangingPunct="1">
                <a:spcBef>
                  <a:spcPct val="20000"/>
                </a:spcBef>
              </a:pPr>
              <a:t>32</a:t>
            </a:fld>
            <a:endParaRPr lang="en-US" altLang="zh-TW" sz="130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8C8B89D-85D2-49CC-8980-CD303E5E7A53}" type="slidenum">
              <a:rPr lang="en-US" altLang="zh-TW" sz="1300" smtClean="0"/>
              <a:pPr eaLnBrk="1" hangingPunct="1">
                <a:spcBef>
                  <a:spcPct val="20000"/>
                </a:spcBef>
              </a:pPr>
              <a:t>33</a:t>
            </a:fld>
            <a:endParaRPr lang="en-US" altLang="zh-TW" sz="130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2050CD19-2E02-43A1-8048-4BC4C6C6F706}" type="slidenum">
              <a:rPr lang="en-US" altLang="zh-TW" sz="1300" smtClean="0"/>
              <a:pPr eaLnBrk="1" hangingPunct="1">
                <a:spcBef>
                  <a:spcPct val="20000"/>
                </a:spcBef>
              </a:pPr>
              <a:t>34</a:t>
            </a:fld>
            <a:endParaRPr lang="en-US" altLang="zh-TW" sz="130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4A3568B0-5592-4ED2-BB8B-FCAEFC39BA5A}" type="slidenum">
              <a:rPr lang="en-US" altLang="zh-TW" sz="1300" smtClean="0"/>
              <a:pPr eaLnBrk="1" hangingPunct="1">
                <a:spcBef>
                  <a:spcPct val="20000"/>
                </a:spcBef>
              </a:pPr>
              <a:t>35</a:t>
            </a:fld>
            <a:endParaRPr lang="en-US" altLang="zh-TW" sz="130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D2B88A1C-3CA6-4C86-9335-1D17178CC417}" type="slidenum">
              <a:rPr lang="en-US" altLang="zh-TW" sz="1300" smtClean="0"/>
              <a:pPr eaLnBrk="1" hangingPunct="1">
                <a:spcBef>
                  <a:spcPct val="20000"/>
                </a:spcBef>
              </a:pPr>
              <a:t>36</a:t>
            </a:fld>
            <a:endParaRPr lang="en-US" altLang="zh-TW" sz="130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0F5C8E2-FBC2-4022-93AA-4BD5051E8815}" type="slidenum">
              <a:rPr lang="en-US" altLang="zh-TW" sz="1300" smtClean="0"/>
              <a:pPr eaLnBrk="1" hangingPunct="1">
                <a:spcBef>
                  <a:spcPct val="20000"/>
                </a:spcBef>
              </a:pPr>
              <a:t>37</a:t>
            </a:fld>
            <a:endParaRPr lang="en-US" altLang="zh-TW" sz="130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252A29BC-5E87-4154-8D80-7AECEF1A8D17}" type="slidenum">
              <a:rPr lang="en-US" altLang="zh-TW" sz="1300" smtClean="0"/>
              <a:pPr eaLnBrk="1" hangingPunct="1">
                <a:spcBef>
                  <a:spcPct val="20000"/>
                </a:spcBef>
              </a:pPr>
              <a:t>38</a:t>
            </a:fld>
            <a:endParaRPr lang="en-US" altLang="zh-TW" sz="130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B5DE49E1-CFE5-4A1B-8187-E873FE9A3316}" type="slidenum">
              <a:rPr lang="en-US" altLang="zh-TW" sz="1300" smtClean="0"/>
              <a:pPr eaLnBrk="1" hangingPunct="1">
                <a:spcBef>
                  <a:spcPct val="20000"/>
                </a:spcBef>
              </a:pPr>
              <a:t>39</a:t>
            </a:fld>
            <a:endParaRPr lang="en-US" altLang="zh-TW" sz="130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5C3F8F11-F4A0-4494-8529-CA0F13464BEF}" type="slidenum">
              <a:rPr lang="en-US" altLang="zh-TW" sz="1300" smtClean="0"/>
              <a:pPr eaLnBrk="1" hangingPunct="1">
                <a:spcBef>
                  <a:spcPct val="20000"/>
                </a:spcBef>
              </a:pPr>
              <a:t>4</a:t>
            </a:fld>
            <a:endParaRPr lang="en-US" altLang="zh-TW" sz="130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19A5AE92-A9BB-4700-9339-0EF8535D4966}" type="slidenum">
              <a:rPr lang="en-US" altLang="zh-TW" sz="1300" smtClean="0"/>
              <a:pPr eaLnBrk="1" hangingPunct="1">
                <a:spcBef>
                  <a:spcPct val="20000"/>
                </a:spcBef>
              </a:pPr>
              <a:t>40</a:t>
            </a:fld>
            <a:endParaRPr lang="en-US" altLang="zh-TW" sz="13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19A5AE92-A9BB-4700-9339-0EF8535D4966}" type="slidenum">
              <a:rPr lang="en-US" altLang="zh-TW" sz="1300" smtClean="0"/>
              <a:pPr eaLnBrk="1" hangingPunct="1">
                <a:spcBef>
                  <a:spcPct val="20000"/>
                </a:spcBef>
              </a:pPr>
              <a:t>41</a:t>
            </a:fld>
            <a:endParaRPr lang="en-US" altLang="zh-TW" sz="13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19A5AE92-A9BB-4700-9339-0EF8535D4966}" type="slidenum">
              <a:rPr lang="en-US" altLang="zh-TW" sz="1300" smtClean="0"/>
              <a:pPr eaLnBrk="1" hangingPunct="1">
                <a:spcBef>
                  <a:spcPct val="20000"/>
                </a:spcBef>
              </a:pPr>
              <a:t>42</a:t>
            </a:fld>
            <a:endParaRPr lang="en-US" altLang="zh-TW" sz="13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376142081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9F5E03CA-EABC-4FDA-B28A-20E141E88D42}" type="slidenum">
              <a:rPr lang="en-US" altLang="zh-TW" sz="1300" smtClean="0"/>
              <a:pPr eaLnBrk="1" hangingPunct="1">
                <a:spcBef>
                  <a:spcPct val="20000"/>
                </a:spcBef>
              </a:pPr>
              <a:t>43</a:t>
            </a:fld>
            <a:endParaRPr lang="en-US" altLang="zh-TW" sz="130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28E21B2E-CE77-497B-B14B-BCFF233FDC06}" type="slidenum">
              <a:rPr lang="en-US" altLang="zh-TW" sz="1300" smtClean="0"/>
              <a:pPr eaLnBrk="1" hangingPunct="1">
                <a:spcBef>
                  <a:spcPct val="20000"/>
                </a:spcBef>
              </a:pPr>
              <a:t>44</a:t>
            </a:fld>
            <a:endParaRPr lang="en-US" altLang="zh-TW" sz="1300"/>
          </a:p>
        </p:txBody>
      </p:sp>
      <p:sp>
        <p:nvSpPr>
          <p:cNvPr id="91139" name="Rectangle 2"/>
          <p:cNvSpPr>
            <a:spLocks noGrp="1" noRot="1" noChangeAspect="1" noChangeArrowheads="1" noTextEdit="1"/>
          </p:cNvSpPr>
          <p:nvPr>
            <p:ph type="sldImg"/>
          </p:nvPr>
        </p:nvSpPr>
        <p:spPr>
          <a:ln/>
        </p:spPr>
      </p:sp>
      <p:sp>
        <p:nvSpPr>
          <p:cNvPr id="911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CAEA31DF-5557-4B42-91C4-D30AA423997C}" type="slidenum">
              <a:rPr lang="en-US" altLang="zh-TW" sz="1300" smtClean="0"/>
              <a:pPr eaLnBrk="1" hangingPunct="1">
                <a:spcBef>
                  <a:spcPct val="20000"/>
                </a:spcBef>
              </a:pPr>
              <a:t>45</a:t>
            </a:fld>
            <a:endParaRPr lang="en-US" altLang="zh-TW" sz="13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CAEA31DF-5557-4B42-91C4-D30AA423997C}" type="slidenum">
              <a:rPr lang="en-US" altLang="zh-TW" sz="1300" smtClean="0"/>
              <a:pPr eaLnBrk="1" hangingPunct="1">
                <a:spcBef>
                  <a:spcPct val="20000"/>
                </a:spcBef>
              </a:pPr>
              <a:t>46</a:t>
            </a:fld>
            <a:endParaRPr lang="en-US" altLang="zh-TW" sz="130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8034F01D-602B-4448-A00C-6C3701414DB5}" type="slidenum">
              <a:rPr lang="en-US" altLang="zh-TW" sz="1300" smtClean="0"/>
              <a:pPr eaLnBrk="1" hangingPunct="1">
                <a:spcBef>
                  <a:spcPct val="20000"/>
                </a:spcBef>
              </a:pPr>
              <a:t>47</a:t>
            </a:fld>
            <a:endParaRPr lang="en-US" altLang="zh-TW" sz="130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AB1CACE-9A55-4847-AEE1-FE0BB90B1F2E}" type="slidenum">
              <a:rPr lang="en-US" altLang="zh-TW" sz="1300" smtClean="0"/>
              <a:pPr eaLnBrk="1" hangingPunct="1">
                <a:spcBef>
                  <a:spcPct val="20000"/>
                </a:spcBef>
              </a:pPr>
              <a:t>48</a:t>
            </a:fld>
            <a:endParaRPr lang="en-US" altLang="zh-TW" sz="130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AB1CACE-9A55-4847-AEE1-FE0BB90B1F2E}" type="slidenum">
              <a:rPr lang="en-US" altLang="zh-TW" sz="1300" smtClean="0"/>
              <a:pPr eaLnBrk="1" hangingPunct="1">
                <a:spcBef>
                  <a:spcPct val="20000"/>
                </a:spcBef>
              </a:pPr>
              <a:t>49</a:t>
            </a:fld>
            <a:endParaRPr lang="en-US" altLang="zh-TW" sz="130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6B4BB587-F0E2-4AE2-B1E7-221C719FBBC2}" type="slidenum">
              <a:rPr lang="en-US" altLang="zh-TW" sz="1300" smtClean="0"/>
              <a:pPr eaLnBrk="1" hangingPunct="1">
                <a:spcBef>
                  <a:spcPct val="20000"/>
                </a:spcBef>
              </a:pPr>
              <a:t>5</a:t>
            </a:fld>
            <a:endParaRPr lang="en-US" altLang="zh-TW" sz="130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FAB1CACE-9A55-4847-AEE1-FE0BB90B1F2E}" type="slidenum">
              <a:rPr lang="en-US" altLang="zh-TW" sz="1300" smtClean="0"/>
              <a:pPr eaLnBrk="1" hangingPunct="1">
                <a:spcBef>
                  <a:spcPct val="20000"/>
                </a:spcBef>
              </a:pPr>
              <a:t>50</a:t>
            </a:fld>
            <a:endParaRPr lang="en-US" altLang="zh-TW" sz="1300"/>
          </a:p>
        </p:txBody>
      </p:sp>
      <p:sp>
        <p:nvSpPr>
          <p:cNvPr id="94211" name="Rectangle 2"/>
          <p:cNvSpPr>
            <a:spLocks noGrp="1" noRot="1" noChangeAspect="1" noChangeArrowheads="1" noTextEdit="1"/>
          </p:cNvSpPr>
          <p:nvPr>
            <p:ph type="sldImg"/>
          </p:nvPr>
        </p:nvSpPr>
        <p:spPr>
          <a:ln/>
        </p:spPr>
      </p:sp>
      <p:sp>
        <p:nvSpPr>
          <p:cNvPr id="942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146FF99D-B21E-4126-A5D3-F779CDDC3D3E}" type="slidenum">
              <a:rPr lang="en-US" altLang="zh-TW" sz="1300" smtClean="0"/>
              <a:pPr eaLnBrk="1" hangingPunct="1">
                <a:spcBef>
                  <a:spcPct val="20000"/>
                </a:spcBef>
              </a:pPr>
              <a:t>78</a:t>
            </a:fld>
            <a:endParaRPr lang="en-US" altLang="zh-TW" sz="1300"/>
          </a:p>
        </p:txBody>
      </p:sp>
      <p:sp>
        <p:nvSpPr>
          <p:cNvPr id="95235" name="Rectangle 2"/>
          <p:cNvSpPr>
            <a:spLocks noGrp="1" noRot="1" noChangeAspect="1" noChangeArrowheads="1" noTextEdit="1"/>
          </p:cNvSpPr>
          <p:nvPr>
            <p:ph type="sldImg"/>
          </p:nvPr>
        </p:nvSpPr>
        <p:spPr>
          <a:xfrm>
            <a:off x="3324225" y="522288"/>
            <a:ext cx="3490913" cy="2617787"/>
          </a:xfrm>
          <a:ln/>
        </p:spPr>
      </p:sp>
      <p:sp>
        <p:nvSpPr>
          <p:cNvPr id="95236" name="Rectangle 3"/>
          <p:cNvSpPr>
            <a:spLocks noGrp="1" noChangeArrowheads="1"/>
          </p:cNvSpPr>
          <p:nvPr>
            <p:ph type="body" idx="1"/>
          </p:nvPr>
        </p:nvSpPr>
        <p:spPr>
          <a:xfrm>
            <a:off x="1349375" y="3311525"/>
            <a:ext cx="7435850" cy="31384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91AB9754-5D02-4DA6-895D-D9C70E7EE5BE}" type="slidenum">
              <a:rPr lang="en-US" altLang="zh-TW" sz="1300" smtClean="0"/>
              <a:pPr eaLnBrk="1" hangingPunct="1">
                <a:spcBef>
                  <a:spcPct val="20000"/>
                </a:spcBef>
              </a:pPr>
              <a:t>6</a:t>
            </a:fld>
            <a:endParaRPr lang="en-US" altLang="zh-TW" sz="130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0274BD15-8ADB-4454-8D4E-8EA85972287D}" type="slidenum">
              <a:rPr lang="en-US" altLang="zh-TW" sz="1300" smtClean="0"/>
              <a:pPr eaLnBrk="1" hangingPunct="1">
                <a:spcBef>
                  <a:spcPct val="20000"/>
                </a:spcBef>
              </a:pPr>
              <a:t>7</a:t>
            </a:fld>
            <a:endParaRPr lang="en-US" altLang="zh-TW" sz="130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AB0886A-AD59-403F-A4D2-3DF1A7715A85}" type="slidenum">
              <a:rPr lang="en-US" altLang="zh-TW" sz="1300" smtClean="0"/>
              <a:pPr eaLnBrk="1" hangingPunct="1">
                <a:spcBef>
                  <a:spcPct val="20000"/>
                </a:spcBef>
              </a:pPr>
              <a:t>8</a:t>
            </a:fld>
            <a:endParaRPr lang="en-US" altLang="zh-TW" sz="13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77900" eaLnBrk="0" hangingPunct="0">
              <a:spcBef>
                <a:spcPct val="30000"/>
              </a:spcBef>
              <a:defRPr kumimoji="1" sz="1200">
                <a:solidFill>
                  <a:schemeClr val="tx1"/>
                </a:solidFill>
                <a:latin typeface="Times New Roman" pitchFamily="18" charset="0"/>
                <a:ea typeface="新細明體" pitchFamily="18" charset="-120"/>
              </a:defRPr>
            </a:lvl1pPr>
            <a:lvl2pPr marL="742950" indent="-285750" defTabSz="977900" eaLnBrk="0" hangingPunct="0">
              <a:spcBef>
                <a:spcPct val="30000"/>
              </a:spcBef>
              <a:defRPr kumimoji="1" sz="1200">
                <a:solidFill>
                  <a:schemeClr val="tx1"/>
                </a:solidFill>
                <a:latin typeface="Times New Roman" pitchFamily="18" charset="0"/>
                <a:ea typeface="新細明體" pitchFamily="18" charset="-120"/>
              </a:defRPr>
            </a:lvl2pPr>
            <a:lvl3pPr marL="1143000" indent="-228600" defTabSz="977900" eaLnBrk="0" hangingPunct="0">
              <a:spcBef>
                <a:spcPct val="30000"/>
              </a:spcBef>
              <a:defRPr kumimoji="1" sz="1200">
                <a:solidFill>
                  <a:schemeClr val="tx1"/>
                </a:solidFill>
                <a:latin typeface="Times New Roman" pitchFamily="18" charset="0"/>
                <a:ea typeface="新細明體" pitchFamily="18" charset="-120"/>
              </a:defRPr>
            </a:lvl3pPr>
            <a:lvl4pPr marL="1600200" indent="-228600" defTabSz="977900" eaLnBrk="0" hangingPunct="0">
              <a:spcBef>
                <a:spcPct val="30000"/>
              </a:spcBef>
              <a:defRPr kumimoji="1" sz="1200">
                <a:solidFill>
                  <a:schemeClr val="tx1"/>
                </a:solidFill>
                <a:latin typeface="Times New Roman" pitchFamily="18" charset="0"/>
                <a:ea typeface="新細明體" pitchFamily="18" charset="-120"/>
              </a:defRPr>
            </a:lvl4pPr>
            <a:lvl5pPr marL="2057400" indent="-228600" defTabSz="977900" eaLnBrk="0" hangingPunct="0">
              <a:spcBef>
                <a:spcPct val="30000"/>
              </a:spcBef>
              <a:defRPr kumimoji="1" sz="1200">
                <a:solidFill>
                  <a:schemeClr val="tx1"/>
                </a:solidFill>
                <a:latin typeface="Times New Roman" pitchFamily="18" charset="0"/>
                <a:ea typeface="新細明體" pitchFamily="18" charset="-120"/>
              </a:defRPr>
            </a:lvl5pPr>
            <a:lvl6pPr marL="25146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6pPr>
            <a:lvl7pPr marL="29718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7pPr>
            <a:lvl8pPr marL="34290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8pPr>
            <a:lvl9pPr marL="3886200" indent="-228600" defTabSz="977900" eaLnBrk="0" fontAlgn="base" hangingPunct="0">
              <a:spcBef>
                <a:spcPct val="30000"/>
              </a:spcBef>
              <a:spcAft>
                <a:spcPct val="0"/>
              </a:spcAft>
              <a:defRPr kumimoji="1" sz="1200">
                <a:solidFill>
                  <a:schemeClr val="tx1"/>
                </a:solidFill>
                <a:latin typeface="Times New Roman" pitchFamily="18" charset="0"/>
                <a:ea typeface="新細明體" pitchFamily="18" charset="-120"/>
              </a:defRPr>
            </a:lvl9pPr>
          </a:lstStyle>
          <a:p>
            <a:pPr eaLnBrk="1" hangingPunct="1">
              <a:spcBef>
                <a:spcPct val="20000"/>
              </a:spcBef>
            </a:pPr>
            <a:fld id="{AAB0886A-AD59-403F-A4D2-3DF1A7715A85}" type="slidenum">
              <a:rPr lang="en-US" altLang="zh-TW" sz="1300" smtClean="0"/>
              <a:pPr eaLnBrk="1" hangingPunct="1">
                <a:spcBef>
                  <a:spcPct val="20000"/>
                </a:spcBef>
              </a:pPr>
              <a:t>9</a:t>
            </a:fld>
            <a:endParaRPr lang="en-US" altLang="zh-TW" sz="130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zh-TW" altLang="zh-TW"/>
          </a:p>
        </p:txBody>
      </p:sp>
    </p:spTree>
    <p:extLst>
      <p:ext uri="{BB962C8B-B14F-4D97-AF65-F5344CB8AC3E}">
        <p14:creationId xmlns:p14="http://schemas.microsoft.com/office/powerpoint/2010/main" val="24019266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8"/>
          <p:cNvSpPr>
            <a:spLocks noGrp="1" noChangeArrowheads="1"/>
          </p:cNvSpPr>
          <p:nvPr>
            <p:ph type="dt" sz="half" idx="10"/>
          </p:nvPr>
        </p:nvSpPr>
        <p:spPr>
          <a:ln/>
        </p:spPr>
        <p:txBody>
          <a:bodyPr/>
          <a:lstStyle>
            <a:lvl1pPr>
              <a:defRPr/>
            </a:lvl1pPr>
          </a:lstStyle>
          <a:p>
            <a:pPr>
              <a:defRPr/>
            </a:pPr>
            <a:fld id="{B41800D1-077C-4001-B97F-823F989E0AB8}"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sz="1200"/>
            </a:lvl1pPr>
          </a:lstStyle>
          <a:p>
            <a:pPr>
              <a:defRPr/>
            </a:pPr>
            <a:fld id="{061E20E9-A049-4467-8128-6AD33B7B1B5F}" type="slidenum">
              <a:rPr lang="en-US" altLang="zh-TW" smtClean="0"/>
              <a:pPr>
                <a:defRPr/>
              </a:pPr>
              <a:t>‹#›</a:t>
            </a:fld>
            <a:endParaRPr lang="en-US" altLang="zh-TW"/>
          </a:p>
        </p:txBody>
      </p:sp>
    </p:spTree>
    <p:extLst>
      <p:ext uri="{BB962C8B-B14F-4D97-AF65-F5344CB8AC3E}">
        <p14:creationId xmlns:p14="http://schemas.microsoft.com/office/powerpoint/2010/main" val="7553597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971550" y="1827213"/>
            <a:ext cx="3779838"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903788" y="1827213"/>
            <a:ext cx="3779837"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8"/>
          <p:cNvSpPr>
            <a:spLocks noGrp="1" noChangeArrowheads="1"/>
          </p:cNvSpPr>
          <p:nvPr>
            <p:ph type="dt" sz="half" idx="10"/>
          </p:nvPr>
        </p:nvSpPr>
        <p:spPr>
          <a:ln/>
        </p:spPr>
        <p:txBody>
          <a:bodyPr/>
          <a:lstStyle>
            <a:lvl1pPr>
              <a:defRPr/>
            </a:lvl1pPr>
          </a:lstStyle>
          <a:p>
            <a:pPr>
              <a:defRPr/>
            </a:pPr>
            <a:fld id="{23EEAA61-7DB9-407E-9F5A-38C00717B75C}" type="datetime1">
              <a:rPr lang="zh-TW" altLang="en-US"/>
              <a:pPr>
                <a:defRPr/>
              </a:pPr>
              <a:t>2026/2/3</a:t>
            </a:fld>
            <a:endParaRPr lang="en-US" altLang="zh-TW"/>
          </a:p>
        </p:txBody>
      </p:sp>
      <p:sp>
        <p:nvSpPr>
          <p:cNvPr id="6"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10"/>
          <p:cNvSpPr>
            <a:spLocks noGrp="1" noChangeArrowheads="1"/>
          </p:cNvSpPr>
          <p:nvPr>
            <p:ph type="sldNum" sz="quarter" idx="12"/>
          </p:nvPr>
        </p:nvSpPr>
        <p:spPr>
          <a:ln/>
        </p:spPr>
        <p:txBody>
          <a:bodyPr/>
          <a:lstStyle>
            <a:lvl1pPr>
              <a:defRPr sz="1200"/>
            </a:lvl1pPr>
          </a:lstStyle>
          <a:p>
            <a:pPr>
              <a:defRPr/>
            </a:pPr>
            <a:fld id="{2FE1DA56-0D85-46E2-A605-D02491C582BC}" type="slidenum">
              <a:rPr lang="en-US" altLang="zh-TW" smtClean="0"/>
              <a:pPr>
                <a:defRPr/>
              </a:pPr>
              <a:t>‹#›</a:t>
            </a:fld>
            <a:endParaRPr lang="en-US" altLang="zh-TW"/>
          </a:p>
        </p:txBody>
      </p:sp>
    </p:spTree>
    <p:extLst>
      <p:ext uri="{BB962C8B-B14F-4D97-AF65-F5344CB8AC3E}">
        <p14:creationId xmlns:p14="http://schemas.microsoft.com/office/powerpoint/2010/main" val="36702596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8"/>
          <p:cNvSpPr>
            <a:spLocks noGrp="1" noChangeArrowheads="1"/>
          </p:cNvSpPr>
          <p:nvPr>
            <p:ph type="dt" sz="half" idx="10"/>
          </p:nvPr>
        </p:nvSpPr>
        <p:spPr/>
        <p:txBody>
          <a:bodyPr/>
          <a:lstStyle>
            <a:lvl1pPr>
              <a:defRPr/>
            </a:lvl1pPr>
          </a:lstStyle>
          <a:p>
            <a:pPr>
              <a:defRPr/>
            </a:pPr>
            <a:fld id="{CAB3C473-38E9-479D-8E36-1804B479004F}" type="datetime1">
              <a:rPr lang="zh-TW" altLang="en-US"/>
              <a:pPr>
                <a:defRPr/>
              </a:pPr>
              <a:t>2026/2/3</a:t>
            </a:fld>
            <a:endParaRPr lang="en-US" altLang="zh-TW"/>
          </a:p>
        </p:txBody>
      </p:sp>
      <p:sp>
        <p:nvSpPr>
          <p:cNvPr id="4" name="Rectangle 9"/>
          <p:cNvSpPr>
            <a:spLocks noGrp="1" noChangeArrowheads="1"/>
          </p:cNvSpPr>
          <p:nvPr>
            <p:ph type="ftr" sz="quarter" idx="11"/>
          </p:nvPr>
        </p:nvSpPr>
        <p:spPr/>
        <p:txBody>
          <a:bodyPr/>
          <a:lstStyle>
            <a:lvl1pPr>
              <a:defRPr/>
            </a:lvl1pPr>
          </a:lstStyle>
          <a:p>
            <a:pPr>
              <a:defRPr/>
            </a:pPr>
            <a:endParaRPr lang="en-US" altLang="zh-TW"/>
          </a:p>
        </p:txBody>
      </p:sp>
      <p:sp>
        <p:nvSpPr>
          <p:cNvPr id="5" name="Rectangle 10"/>
          <p:cNvSpPr>
            <a:spLocks noGrp="1" noChangeArrowheads="1"/>
          </p:cNvSpPr>
          <p:nvPr>
            <p:ph type="sldNum" sz="quarter" idx="12"/>
          </p:nvPr>
        </p:nvSpPr>
        <p:spPr/>
        <p:txBody>
          <a:bodyPr/>
          <a:lstStyle>
            <a:lvl1pPr>
              <a:defRPr sz="1200"/>
            </a:lvl1pPr>
          </a:lstStyle>
          <a:p>
            <a:pPr>
              <a:defRPr/>
            </a:pPr>
            <a:fld id="{56B2F82F-EC2C-4102-BC38-F3B230E5A1A0}" type="slidenum">
              <a:rPr lang="en-US" altLang="zh-TW" smtClean="0"/>
              <a:pPr>
                <a:defRPr/>
              </a:pPr>
              <a:t>‹#›</a:t>
            </a:fld>
            <a:endParaRPr lang="en-US" altLang="zh-TW"/>
          </a:p>
        </p:txBody>
      </p:sp>
    </p:spTree>
    <p:extLst>
      <p:ext uri="{BB962C8B-B14F-4D97-AF65-F5344CB8AC3E}">
        <p14:creationId xmlns:p14="http://schemas.microsoft.com/office/powerpoint/2010/main" val="2107492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弧形 1"/>
          <p:cNvSpPr/>
          <p:nvPr userDrawn="1"/>
        </p:nvSpPr>
        <p:spPr bwMode="auto">
          <a:xfrm flipH="1">
            <a:off x="8532813" y="6453188"/>
            <a:ext cx="1152525" cy="863600"/>
          </a:xfrm>
          <a:prstGeom prst="arc">
            <a:avLst>
              <a:gd name="adj1" fmla="val 16072826"/>
              <a:gd name="adj2" fmla="val 0"/>
            </a:avLst>
          </a:prstGeom>
          <a:noFill/>
          <a:ln w="31750" cap="flat" cmpd="tri" algn="ctr">
            <a:solidFill>
              <a:srgbClr val="009900"/>
            </a:solidFill>
            <a:prstDash val="solid"/>
            <a:miter lim="800000"/>
            <a:headEnd type="none" w="med" len="med"/>
            <a:tailEnd type="none" w="med" len="med"/>
          </a:ln>
          <a:effectLst/>
        </p:spPr>
        <p:txBody>
          <a:bodyPr wrap="none"/>
          <a:lstStyle/>
          <a:p>
            <a:pPr>
              <a:defRPr/>
            </a:pPr>
            <a:endParaRPr lang="zh-TW" altLang="en-US"/>
          </a:p>
        </p:txBody>
      </p:sp>
      <p:sp>
        <p:nvSpPr>
          <p:cNvPr id="3" name="Rectangle 8"/>
          <p:cNvSpPr>
            <a:spLocks noGrp="1" noChangeArrowheads="1"/>
          </p:cNvSpPr>
          <p:nvPr>
            <p:ph type="dt" sz="half" idx="10"/>
          </p:nvPr>
        </p:nvSpPr>
        <p:spPr/>
        <p:txBody>
          <a:bodyPr/>
          <a:lstStyle>
            <a:lvl1pPr>
              <a:defRPr/>
            </a:lvl1pPr>
          </a:lstStyle>
          <a:p>
            <a:pPr>
              <a:defRPr/>
            </a:pPr>
            <a:fld id="{82FA2E95-5E68-445E-9DF0-CB028FF87DB8}" type="datetime1">
              <a:rPr lang="zh-TW" altLang="en-US"/>
              <a:pPr>
                <a:defRPr/>
              </a:pPr>
              <a:t>2026/2/3</a:t>
            </a:fld>
            <a:endParaRPr lang="en-US" altLang="zh-TW"/>
          </a:p>
        </p:txBody>
      </p:sp>
      <p:sp>
        <p:nvSpPr>
          <p:cNvPr id="4" name="Rectangle 9"/>
          <p:cNvSpPr>
            <a:spLocks noGrp="1" noChangeArrowheads="1"/>
          </p:cNvSpPr>
          <p:nvPr>
            <p:ph type="ftr" sz="quarter" idx="11"/>
          </p:nvPr>
        </p:nvSpPr>
        <p:spPr/>
        <p:txBody>
          <a:bodyPr/>
          <a:lstStyle>
            <a:lvl1pPr>
              <a:defRPr/>
            </a:lvl1pPr>
          </a:lstStyle>
          <a:p>
            <a:pPr>
              <a:defRPr/>
            </a:pPr>
            <a:endParaRPr lang="en-US" altLang="zh-TW"/>
          </a:p>
        </p:txBody>
      </p:sp>
      <p:sp>
        <p:nvSpPr>
          <p:cNvPr id="5" name="Rectangle 10"/>
          <p:cNvSpPr>
            <a:spLocks noGrp="1" noChangeArrowheads="1"/>
          </p:cNvSpPr>
          <p:nvPr>
            <p:ph type="sldNum" sz="quarter" idx="12"/>
          </p:nvPr>
        </p:nvSpPr>
        <p:spPr>
          <a:xfrm>
            <a:off x="8675688" y="6597650"/>
            <a:ext cx="468312" cy="260350"/>
          </a:xfrm>
        </p:spPr>
        <p:txBody>
          <a:bodyPr/>
          <a:lstStyle>
            <a:lvl1pPr>
              <a:defRPr sz="1200"/>
            </a:lvl1pPr>
          </a:lstStyle>
          <a:p>
            <a:pPr>
              <a:defRPr/>
            </a:pPr>
            <a:fld id="{37EFD13D-4962-4399-87CB-5EB92E1D136F}" type="slidenum">
              <a:rPr lang="en-US" altLang="zh-TW" smtClean="0"/>
              <a:pPr>
                <a:defRPr/>
              </a:pPr>
              <a:t>‹#›</a:t>
            </a:fld>
            <a:endParaRPr lang="en-US" altLang="zh-TW"/>
          </a:p>
        </p:txBody>
      </p:sp>
    </p:spTree>
    <p:extLst>
      <p:ext uri="{BB962C8B-B14F-4D97-AF65-F5344CB8AC3E}">
        <p14:creationId xmlns:p14="http://schemas.microsoft.com/office/powerpoint/2010/main" val="1323919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bl" preserve="1">
  <p:cSld name="標題及表格">
    <p:spTree>
      <p:nvGrpSpPr>
        <p:cNvPr id="1" name=""/>
        <p:cNvGrpSpPr/>
        <p:nvPr/>
      </p:nvGrpSpPr>
      <p:grpSpPr>
        <a:xfrm>
          <a:off x="0" y="0"/>
          <a:ext cx="0" cy="0"/>
          <a:chOff x="0" y="0"/>
          <a:chExt cx="0" cy="0"/>
        </a:xfrm>
      </p:grpSpPr>
      <p:sp>
        <p:nvSpPr>
          <p:cNvPr id="2" name="標題 1"/>
          <p:cNvSpPr>
            <a:spLocks noGrp="1"/>
          </p:cNvSpPr>
          <p:nvPr>
            <p:ph type="title"/>
          </p:nvPr>
        </p:nvSpPr>
        <p:spPr>
          <a:xfrm>
            <a:off x="755650" y="301625"/>
            <a:ext cx="7927975" cy="823913"/>
          </a:xfrm>
        </p:spPr>
        <p:txBody>
          <a:bodyPr/>
          <a:lstStyle/>
          <a:p>
            <a:r>
              <a:rPr lang="zh-TW" altLang="en-US"/>
              <a:t>按一下以編輯母片標題樣式</a:t>
            </a:r>
          </a:p>
        </p:txBody>
      </p:sp>
      <p:sp>
        <p:nvSpPr>
          <p:cNvPr id="3" name="表格版面配置區 2"/>
          <p:cNvSpPr>
            <a:spLocks noGrp="1"/>
          </p:cNvSpPr>
          <p:nvPr>
            <p:ph type="tbl" idx="1"/>
          </p:nvPr>
        </p:nvSpPr>
        <p:spPr>
          <a:xfrm>
            <a:off x="971550" y="1827213"/>
            <a:ext cx="7712075" cy="4114800"/>
          </a:xfrm>
        </p:spPr>
        <p:txBody>
          <a:bodyPr/>
          <a:lstStyle/>
          <a:p>
            <a:pPr lvl="0"/>
            <a:endParaRPr lang="zh-TW" altLang="en-US" noProof="0"/>
          </a:p>
        </p:txBody>
      </p:sp>
      <p:sp>
        <p:nvSpPr>
          <p:cNvPr id="4" name="Rectangle 8"/>
          <p:cNvSpPr>
            <a:spLocks noGrp="1" noChangeArrowheads="1"/>
          </p:cNvSpPr>
          <p:nvPr>
            <p:ph type="dt" sz="half" idx="10"/>
          </p:nvPr>
        </p:nvSpPr>
        <p:spPr>
          <a:ln/>
        </p:spPr>
        <p:txBody>
          <a:bodyPr/>
          <a:lstStyle>
            <a:lvl1pPr>
              <a:defRPr/>
            </a:lvl1pPr>
          </a:lstStyle>
          <a:p>
            <a:pPr>
              <a:defRPr/>
            </a:pPr>
            <a:fld id="{D4E83725-2303-4B78-8C06-9ED2C322CCB2}" type="datetime1">
              <a:rPr lang="zh-TW" altLang="en-US"/>
              <a:pPr>
                <a:defRPr/>
              </a:pPr>
              <a:t>2026/2/3</a:t>
            </a:fld>
            <a:endParaRPr lang="en-US" altLang="zh-TW"/>
          </a:p>
        </p:txBody>
      </p:sp>
      <p:sp>
        <p:nvSpPr>
          <p:cNvPr id="5" name="Rectangle 9"/>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10"/>
          <p:cNvSpPr>
            <a:spLocks noGrp="1" noChangeArrowheads="1"/>
          </p:cNvSpPr>
          <p:nvPr>
            <p:ph type="sldNum" sz="quarter" idx="12"/>
          </p:nvPr>
        </p:nvSpPr>
        <p:spPr>
          <a:ln/>
        </p:spPr>
        <p:txBody>
          <a:bodyPr/>
          <a:lstStyle>
            <a:lvl1pPr>
              <a:defRPr sz="1200"/>
            </a:lvl1pPr>
          </a:lstStyle>
          <a:p>
            <a:pPr>
              <a:defRPr/>
            </a:pPr>
            <a:fld id="{1700A04F-9FB9-46DD-8668-E1C319665056}" type="slidenum">
              <a:rPr lang="en-US" altLang="zh-TW" smtClean="0"/>
              <a:pPr>
                <a:defRPr/>
              </a:pPr>
              <a:t>‹#›</a:t>
            </a:fld>
            <a:endParaRPr lang="en-US" altLang="zh-TW"/>
          </a:p>
        </p:txBody>
      </p:sp>
    </p:spTree>
    <p:extLst>
      <p:ext uri="{BB962C8B-B14F-4D97-AF65-F5344CB8AC3E}">
        <p14:creationId xmlns:p14="http://schemas.microsoft.com/office/powerpoint/2010/main" val="3640441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cSld name="區段標題">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標題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zh-TW" altLang="en-US"/>
              <a:t>按一下以編輯母片標題樣式</a:t>
            </a:r>
            <a:endParaRPr lang="en-US"/>
          </a:p>
        </p:txBody>
      </p:sp>
      <p:sp>
        <p:nvSpPr>
          <p:cNvPr id="3" name="文字版面配置區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TW" altLang="en-US"/>
              <a:t>按一下以編輯母片文字樣式</a:t>
            </a:r>
          </a:p>
        </p:txBody>
      </p:sp>
      <p:sp>
        <p:nvSpPr>
          <p:cNvPr id="4" name="日期版面配置區 3"/>
          <p:cNvSpPr>
            <a:spLocks noGrp="1"/>
          </p:cNvSpPr>
          <p:nvPr>
            <p:ph type="dt" sz="half" idx="10"/>
          </p:nvPr>
        </p:nvSpPr>
        <p:spPr/>
        <p:txBody>
          <a:bodyPr/>
          <a:lstStyle>
            <a:lvl1pPr>
              <a:defRPr/>
            </a:lvl1pPr>
          </a:lstStyle>
          <a:p>
            <a:pPr>
              <a:defRPr/>
            </a:pPr>
            <a:endParaRPr lang="en-US" altLang="zh-TW"/>
          </a:p>
        </p:txBody>
      </p:sp>
      <p:sp>
        <p:nvSpPr>
          <p:cNvPr id="5" name="頁尾版面配置區 4"/>
          <p:cNvSpPr>
            <a:spLocks noGrp="1"/>
          </p:cNvSpPr>
          <p:nvPr>
            <p:ph type="ftr" sz="quarter" idx="11"/>
          </p:nvPr>
        </p:nvSpPr>
        <p:spPr/>
        <p:txBody>
          <a:bodyPr/>
          <a:lstStyle>
            <a:lvl1pPr>
              <a:defRPr/>
            </a:lvl1pPr>
          </a:lstStyle>
          <a:p>
            <a:pPr>
              <a:defRPr/>
            </a:pPr>
            <a:endParaRPr lang="en-US" altLang="zh-TW"/>
          </a:p>
        </p:txBody>
      </p:sp>
      <p:sp>
        <p:nvSpPr>
          <p:cNvPr id="6" name="投影片編號版面配置區 5"/>
          <p:cNvSpPr>
            <a:spLocks noGrp="1"/>
          </p:cNvSpPr>
          <p:nvPr>
            <p:ph type="sldNum" sz="quarter" idx="12"/>
          </p:nvPr>
        </p:nvSpPr>
        <p:spPr/>
        <p:txBody>
          <a:bodyPr/>
          <a:lstStyle>
            <a:lvl1pPr>
              <a:defRPr sz="1200"/>
            </a:lvl1pPr>
          </a:lstStyle>
          <a:p>
            <a:pPr>
              <a:defRPr/>
            </a:pPr>
            <a:fld id="{6C5BD618-F476-433B-B68B-3CC4F60992C0}" type="slidenum">
              <a:rPr lang="en-US" altLang="zh-TW" smtClean="0"/>
              <a:pPr>
                <a:defRPr/>
              </a:pPr>
              <a:t>‹#›</a:t>
            </a:fld>
            <a:endParaRPr lang="en-US" altLang="zh-TW"/>
          </a:p>
        </p:txBody>
      </p:sp>
    </p:spTree>
    <p:extLst>
      <p:ext uri="{BB962C8B-B14F-4D97-AF65-F5344CB8AC3E}">
        <p14:creationId xmlns:p14="http://schemas.microsoft.com/office/powerpoint/2010/main" val="3513073371"/>
      </p:ext>
    </p:extLst>
  </p:cSld>
  <p:clrMapOvr>
    <a:overrideClrMapping bg1="dk1" tx1="lt1" bg2="dk2" tx2="lt2" accent1="accent1" accent2="accent2" accent3="accent3" accent4="accent4" accent5="accent5" accent6="accent6" hlink="hlink" folHlink="folHlink"/>
  </p:clrMapOvr>
  <p:transition spd="slow">
    <p:randomBar dir="vert"/>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3"/>
          <p:cNvSpPr>
            <a:spLocks noChangeArrowheads="1"/>
          </p:cNvSpPr>
          <p:nvPr/>
        </p:nvSpPr>
        <p:spPr bwMode="auto">
          <a:xfrm>
            <a:off x="-2628900" y="1916113"/>
            <a:ext cx="3713163" cy="3124200"/>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296 w 64000"/>
              <a:gd name="T28" fmla="*/ -26254 h 64000"/>
              <a:gd name="T29" fmla="*/ 50296 w 64000"/>
              <a:gd name="T30" fmla="*/ 26254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
        <p:nvSpPr>
          <p:cNvPr id="1027" name="AutoShape 4"/>
          <p:cNvSpPr>
            <a:spLocks noChangeArrowheads="1"/>
          </p:cNvSpPr>
          <p:nvPr/>
        </p:nvSpPr>
        <p:spPr bwMode="auto">
          <a:xfrm>
            <a:off x="-1916113" y="727075"/>
            <a:ext cx="2792413" cy="3154363"/>
          </a:xfrm>
          <a:custGeom>
            <a:avLst/>
            <a:gdLst>
              <a:gd name="T0" fmla="*/ 2147483647 w 64000"/>
              <a:gd name="T1" fmla="*/ 2147483647 h 64000"/>
              <a:gd name="T2" fmla="*/ 2147483647 w 64000"/>
              <a:gd name="T3" fmla="*/ 2147483647 h 64000"/>
              <a:gd name="T4" fmla="*/ 2147483647 w 64000"/>
              <a:gd name="T5" fmla="*/ 2147483647 h 64000"/>
              <a:gd name="T6" fmla="*/ 2147483647 w 64000"/>
              <a:gd name="T7" fmla="*/ 2147483647 h 64000"/>
              <a:gd name="T8" fmla="*/ 2147483647 w 64000"/>
              <a:gd name="T9" fmla="*/ 2147483647 h 64000"/>
              <a:gd name="T10" fmla="*/ 2147483647 w 64000"/>
              <a:gd name="T11" fmla="*/ 2147483647 h 64000"/>
              <a:gd name="T12" fmla="*/ 2147483647 w 64000"/>
              <a:gd name="T13" fmla="*/ 2147483647 h 64000"/>
              <a:gd name="T14" fmla="*/ 2147483647 w 64000"/>
              <a:gd name="T15" fmla="*/ 2147483647 h 64000"/>
              <a:gd name="T16" fmla="*/ 2147483647 w 64000"/>
              <a:gd name="T17" fmla="*/ 2147483647 h 6400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50077 w 64000"/>
              <a:gd name="T28" fmla="*/ -26405 h 64000"/>
              <a:gd name="T29" fmla="*/ 50077 w 64000"/>
              <a:gd name="T30" fmla="*/ 26405 h 6400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zh-TW" altLang="en-US"/>
          </a:p>
        </p:txBody>
      </p:sp>
      <p:sp>
        <p:nvSpPr>
          <p:cNvPr id="1028" name="Line 5"/>
          <p:cNvSpPr>
            <a:spLocks noChangeShapeType="1"/>
          </p:cNvSpPr>
          <p:nvPr/>
        </p:nvSpPr>
        <p:spPr bwMode="auto">
          <a:xfrm>
            <a:off x="971550" y="1125538"/>
            <a:ext cx="7489825" cy="0"/>
          </a:xfrm>
          <a:prstGeom prst="line">
            <a:avLst/>
          </a:prstGeom>
          <a:noFill/>
          <a:ln w="38100">
            <a:solidFill>
              <a:schemeClr val="hlink"/>
            </a:solidFill>
            <a:round/>
            <a:headEnd/>
            <a:tailEnd/>
          </a:ln>
          <a:extLst>
            <a:ext uri="{909E8E84-426E-40DD-AFC4-6F175D3DCCD1}">
              <a14:hiddenFill xmlns:a14="http://schemas.microsoft.com/office/drawing/2010/main">
                <a:noFill/>
              </a14:hiddenFill>
            </a:ext>
          </a:extLst>
        </p:spPr>
        <p:txBody>
          <a:bodyPr/>
          <a:lstStyle/>
          <a:p>
            <a:endParaRPr lang="zh-TW" altLang="en-US"/>
          </a:p>
        </p:txBody>
      </p:sp>
      <p:sp>
        <p:nvSpPr>
          <p:cNvPr id="1029" name="Rectangle 6"/>
          <p:cNvSpPr>
            <a:spLocks noGrp="1" noChangeArrowheads="1"/>
          </p:cNvSpPr>
          <p:nvPr>
            <p:ph type="title"/>
          </p:nvPr>
        </p:nvSpPr>
        <p:spPr bwMode="auto">
          <a:xfrm>
            <a:off x="755650" y="301625"/>
            <a:ext cx="7927975"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zh-TW" altLang="en-US"/>
              <a:t>按一下以編輯母片標題樣式</a:t>
            </a:r>
          </a:p>
        </p:txBody>
      </p:sp>
      <p:sp>
        <p:nvSpPr>
          <p:cNvPr id="1030" name="Rectangle 7"/>
          <p:cNvSpPr>
            <a:spLocks noGrp="1" noChangeArrowheads="1"/>
          </p:cNvSpPr>
          <p:nvPr>
            <p:ph type="body" idx="1"/>
          </p:nvPr>
        </p:nvSpPr>
        <p:spPr bwMode="auto">
          <a:xfrm>
            <a:off x="971550" y="1827213"/>
            <a:ext cx="7712075"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468424"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vl1pPr>
          </a:lstStyle>
          <a:p>
            <a:pPr>
              <a:defRPr/>
            </a:pPr>
            <a:fld id="{FA584341-F4C0-4C8E-AF59-C50FA1E5E645}" type="datetime1">
              <a:rPr lang="zh-TW" altLang="en-US"/>
              <a:pPr>
                <a:defRPr/>
              </a:pPr>
              <a:t>2026/2/3</a:t>
            </a:fld>
            <a:endParaRPr lang="en-US" altLang="zh-TW"/>
          </a:p>
        </p:txBody>
      </p:sp>
      <p:sp>
        <p:nvSpPr>
          <p:cNvPr id="1468425"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kumimoji="0" sz="1200"/>
            </a:lvl1pPr>
          </a:lstStyle>
          <a:p>
            <a:pPr>
              <a:defRPr/>
            </a:pPr>
            <a:endParaRPr lang="en-US" altLang="zh-TW"/>
          </a:p>
        </p:txBody>
      </p:sp>
      <p:sp>
        <p:nvSpPr>
          <p:cNvPr id="1468426" name="Rectangle 10"/>
          <p:cNvSpPr>
            <a:spLocks noGrp="1" noChangeArrowheads="1"/>
          </p:cNvSpPr>
          <p:nvPr>
            <p:ph type="sldNum" sz="quarter" idx="4"/>
          </p:nvPr>
        </p:nvSpPr>
        <p:spPr bwMode="auto">
          <a:xfrm>
            <a:off x="8532813" y="6524625"/>
            <a:ext cx="611187" cy="333375"/>
          </a:xfrm>
          <a:prstGeom prst="rect">
            <a:avLst/>
          </a:prstGeom>
          <a:solidFill>
            <a:srgbClr val="FFFF00"/>
          </a:solid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400" i="1">
                <a:latin typeface="Times New Roman" pitchFamily="18" charset="0"/>
                <a:ea typeface="標楷體" pitchFamily="65" charset="-120"/>
              </a:defRPr>
            </a:lvl1pPr>
          </a:lstStyle>
          <a:p>
            <a:pPr>
              <a:defRPr/>
            </a:pPr>
            <a:fld id="{13D0493D-DBC3-418B-A0E2-ED6CEE5175E5}" type="slidenum">
              <a:rPr lang="en-US" altLang="zh-TW" smtClean="0"/>
              <a:pPr>
                <a:defRPr/>
              </a:pPr>
              <a:t>‹#›</a:t>
            </a:fld>
            <a:endParaRPr lang="en-US" altLang="zh-TW" dirty="0"/>
          </a:p>
        </p:txBody>
      </p:sp>
    </p:spTree>
  </p:cSld>
  <p:clrMap bg1="lt1" tx1="dk1" bg2="lt2" tx2="dk2" accent1="accent1" accent2="accent2" accent3="accent3" accent4="accent4" accent5="accent5" accent6="accent6" hlink="hlink" folHlink="folHlink"/>
  <p:sldLayoutIdLst>
    <p:sldLayoutId id="2147483729" r:id="rId1"/>
    <p:sldLayoutId id="2147483730" r:id="rId2"/>
    <p:sldLayoutId id="2147483732" r:id="rId3"/>
    <p:sldLayoutId id="2147483733" r:id="rId4"/>
    <p:sldLayoutId id="2147483731" r:id="rId5"/>
    <p:sldLayoutId id="2147483734" r:id="rId6"/>
  </p:sldLayoutIdLst>
  <p:hf hdr="0" ftr="0" dt="0"/>
  <p:txStyles>
    <p:titleStyle>
      <a:lvl1pPr algn="l" rtl="0" eaLnBrk="0" fontAlgn="base" hangingPunct="0">
        <a:spcBef>
          <a:spcPct val="0"/>
        </a:spcBef>
        <a:spcAft>
          <a:spcPct val="0"/>
        </a:spcAft>
        <a:defRPr kumimoji="1" sz="3800" b="1">
          <a:solidFill>
            <a:schemeClr val="tx2"/>
          </a:solidFill>
          <a:latin typeface="+mj-lt"/>
          <a:ea typeface="+mj-ea"/>
          <a:cs typeface="+mj-cs"/>
        </a:defRPr>
      </a:lvl1pPr>
      <a:lvl2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2pPr>
      <a:lvl3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3pPr>
      <a:lvl4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4pPr>
      <a:lvl5pPr algn="l" rtl="0" eaLnBrk="0" fontAlgn="base" hangingPunct="0">
        <a:spcBef>
          <a:spcPct val="0"/>
        </a:spcBef>
        <a:spcAft>
          <a:spcPct val="0"/>
        </a:spcAft>
        <a:defRPr kumimoji="1" sz="3800" b="1">
          <a:solidFill>
            <a:schemeClr val="tx2"/>
          </a:solidFill>
          <a:latin typeface="Times New Roman" pitchFamily="18" charset="0"/>
          <a:ea typeface="標楷體" pitchFamily="65" charset="-120"/>
        </a:defRPr>
      </a:lvl5pPr>
      <a:lvl6pPr marL="457200" algn="l" rtl="0" fontAlgn="base">
        <a:spcBef>
          <a:spcPct val="0"/>
        </a:spcBef>
        <a:spcAft>
          <a:spcPct val="0"/>
        </a:spcAft>
        <a:defRPr kumimoji="1" sz="3800" b="1">
          <a:solidFill>
            <a:schemeClr val="tx2"/>
          </a:solidFill>
          <a:latin typeface="Times New Roman" pitchFamily="18" charset="0"/>
          <a:ea typeface="標楷體" pitchFamily="65" charset="-120"/>
        </a:defRPr>
      </a:lvl6pPr>
      <a:lvl7pPr marL="914400" algn="l" rtl="0" fontAlgn="base">
        <a:spcBef>
          <a:spcPct val="0"/>
        </a:spcBef>
        <a:spcAft>
          <a:spcPct val="0"/>
        </a:spcAft>
        <a:defRPr kumimoji="1" sz="3800" b="1">
          <a:solidFill>
            <a:schemeClr val="tx2"/>
          </a:solidFill>
          <a:latin typeface="Times New Roman" pitchFamily="18" charset="0"/>
          <a:ea typeface="標楷體" pitchFamily="65" charset="-120"/>
        </a:defRPr>
      </a:lvl7pPr>
      <a:lvl8pPr marL="1371600" algn="l" rtl="0" fontAlgn="base">
        <a:spcBef>
          <a:spcPct val="0"/>
        </a:spcBef>
        <a:spcAft>
          <a:spcPct val="0"/>
        </a:spcAft>
        <a:defRPr kumimoji="1" sz="3800" b="1">
          <a:solidFill>
            <a:schemeClr val="tx2"/>
          </a:solidFill>
          <a:latin typeface="Times New Roman" pitchFamily="18" charset="0"/>
          <a:ea typeface="標楷體" pitchFamily="65" charset="-120"/>
        </a:defRPr>
      </a:lvl8pPr>
      <a:lvl9pPr marL="1828800" algn="l" rtl="0" fontAlgn="base">
        <a:spcBef>
          <a:spcPct val="0"/>
        </a:spcBef>
        <a:spcAft>
          <a:spcPct val="0"/>
        </a:spcAft>
        <a:defRPr kumimoji="1" sz="3800" b="1">
          <a:solidFill>
            <a:schemeClr val="tx2"/>
          </a:solidFill>
          <a:latin typeface="Times New Roman" pitchFamily="18" charset="0"/>
          <a:ea typeface="標楷體" pitchFamily="65" charset="-12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kumimoji="1"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kumimoji="1" sz="2500">
          <a:solidFill>
            <a:schemeClr val="tx1"/>
          </a:solidFill>
          <a:latin typeface="+mn-lt"/>
          <a:ea typeface="+mn-ea"/>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kumimoji="1" sz="2200">
          <a:solidFill>
            <a:schemeClr val="tx1"/>
          </a:solidFill>
          <a:latin typeface="+mn-lt"/>
          <a:ea typeface="+mn-ea"/>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kumimoji="1" sz="1900">
          <a:solidFill>
            <a:schemeClr val="tx1"/>
          </a:solidFill>
          <a:latin typeface="+mn-lt"/>
          <a:ea typeface="+mn-ea"/>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5pPr>
      <a:lvl6pPr marL="25146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6pPr>
      <a:lvl7pPr marL="29718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7pPr>
      <a:lvl8pPr marL="34290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8pPr>
      <a:lvl9pPr marL="3886200" indent="-228600" algn="l" rtl="0" fontAlgn="base">
        <a:spcBef>
          <a:spcPct val="20000"/>
        </a:spcBef>
        <a:spcAft>
          <a:spcPct val="0"/>
        </a:spcAft>
        <a:buClr>
          <a:schemeClr val="tx2"/>
        </a:buClr>
        <a:buSzPct val="60000"/>
        <a:buFont typeface="Wingdings" pitchFamily="2" charset="2"/>
        <a:buChar char="¡"/>
        <a:defRPr kumimoji="1" sz="19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hyperlink" Target="&#22235;&#12289;&#29229;&#35696;&#34389;&#29702;&#33287;&#35519;&#35299;&#20043;&#23526;&#21209;&#26696;&#20363;.docx" TargetMode="External"/><Relationship Id="rId2" Type="http://schemas.openxmlformats.org/officeDocument/2006/relationships/notesSlide" Target="../notesSlides/notesSlide43.xml"/><Relationship Id="rId1" Type="http://schemas.openxmlformats.org/officeDocument/2006/relationships/slideLayout" Target="../slideLayouts/slideLayout3.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3" Type="http://schemas.openxmlformats.org/officeDocument/2006/relationships/hyperlink" Target="6.1&#30003;&#35380;&#26696;&#27231;&#38364;&#38515;&#36848;&#24847;&#35211;&#26360;&#20363;.docx" TargetMode="External"/><Relationship Id="rId2" Type="http://schemas.openxmlformats.org/officeDocument/2006/relationships/notesSlide" Target="../notesSlides/notesSlide48.xml"/><Relationship Id="rId1" Type="http://schemas.openxmlformats.org/officeDocument/2006/relationships/slideLayout" Target="../slideLayouts/slideLayout1.xml"/><Relationship Id="rId4" Type="http://schemas.openxmlformats.org/officeDocument/2006/relationships/hyperlink" Target="6.2&#35519;&#35299;&#26696;&#27231;&#38364;&#38515;&#36848;&#24847;&#35211;&#26360;&#20363;.docx" TargetMode="Externa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3"/>
          <a:srcRect/>
          <a:tile tx="0" ty="0" sx="100000" sy="100000" flip="none" algn="tl"/>
        </a:blipFill>
        <a:effectLst/>
      </p:bgPr>
    </p:bg>
    <p:spTree>
      <p:nvGrpSpPr>
        <p:cNvPr id="1" name=""/>
        <p:cNvGrpSpPr/>
        <p:nvPr/>
      </p:nvGrpSpPr>
      <p:grpSpPr>
        <a:xfrm>
          <a:off x="0" y="0"/>
          <a:ext cx="0" cy="0"/>
          <a:chOff x="0" y="0"/>
          <a:chExt cx="0" cy="0"/>
        </a:xfrm>
      </p:grpSpPr>
      <p:sp>
        <p:nvSpPr>
          <p:cNvPr id="4098" name="Rectangle 4"/>
          <p:cNvSpPr>
            <a:spLocks noGrp="1" noChangeArrowheads="1"/>
          </p:cNvSpPr>
          <p:nvPr>
            <p:ph type="ctrTitle" idx="4294967295"/>
          </p:nvPr>
        </p:nvSpPr>
        <p:spPr>
          <a:xfrm>
            <a:off x="971600" y="908720"/>
            <a:ext cx="7239000" cy="792162"/>
          </a:xfrm>
        </p:spPr>
        <p:txBody>
          <a:bodyPr/>
          <a:lstStyle/>
          <a:p>
            <a:pPr algn="ctr" eaLnBrk="1" hangingPunct="1"/>
            <a:r>
              <a:rPr lang="zh-TW" altLang="en-US" sz="6600" dirty="0">
                <a:solidFill>
                  <a:srgbClr val="0033CC"/>
                </a:solidFill>
              </a:rPr>
              <a:t>爭議處理</a:t>
            </a:r>
          </a:p>
        </p:txBody>
      </p:sp>
      <p:sp>
        <p:nvSpPr>
          <p:cNvPr id="4099" name="Rectangle 5"/>
          <p:cNvSpPr>
            <a:spLocks noGrp="1" noChangeArrowheads="1"/>
          </p:cNvSpPr>
          <p:nvPr>
            <p:ph type="subTitle" idx="4294967295"/>
          </p:nvPr>
        </p:nvSpPr>
        <p:spPr>
          <a:xfrm>
            <a:off x="1187624" y="5805264"/>
            <a:ext cx="7239000" cy="816174"/>
          </a:xfrm>
        </p:spPr>
        <p:txBody>
          <a:bodyPr/>
          <a:lstStyle/>
          <a:p>
            <a:pPr marL="0" indent="0" algn="ctr" eaLnBrk="1" hangingPunct="1">
              <a:spcBef>
                <a:spcPct val="5000"/>
              </a:spcBef>
              <a:buFont typeface="Wingdings" pitchFamily="2" charset="2"/>
              <a:buNone/>
            </a:pPr>
            <a:r>
              <a:rPr lang="en-US" altLang="zh-TW" sz="3200">
                <a:solidFill>
                  <a:srgbClr val="FF0000"/>
                </a:solidFill>
              </a:rPr>
              <a:t>2026.03.03</a:t>
            </a:r>
            <a:endParaRPr lang="en-US" altLang="zh-TW" sz="3200"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99592" y="627099"/>
            <a:ext cx="3600450" cy="390525"/>
          </a:xfrm>
        </p:spPr>
        <p:txBody>
          <a:bodyPr/>
          <a:lstStyle/>
          <a:p>
            <a:pPr eaLnBrk="1" hangingPunct="1"/>
            <a:r>
              <a:rPr lang="zh-TW" altLang="en-US" dirty="0">
                <a:latin typeface="標楷體" pitchFamily="65" charset="-120"/>
              </a:rPr>
              <a:t>一、課程介紹</a:t>
            </a:r>
          </a:p>
        </p:txBody>
      </p:sp>
      <p:sp>
        <p:nvSpPr>
          <p:cNvPr id="10243" name="Rectangle 3"/>
          <p:cNvSpPr>
            <a:spLocks noGrp="1" noChangeArrowheads="1"/>
          </p:cNvSpPr>
          <p:nvPr>
            <p:ph type="body" idx="1"/>
          </p:nvPr>
        </p:nvSpPr>
        <p:spPr>
          <a:xfrm>
            <a:off x="0" y="1196752"/>
            <a:ext cx="9144000" cy="4753199"/>
          </a:xfrm>
        </p:spPr>
        <p:txBody>
          <a:bodyPr/>
          <a:lstStyle/>
          <a:p>
            <a:pPr marL="0" indent="0">
              <a:spcBef>
                <a:spcPts val="0"/>
              </a:spcBef>
              <a:buNone/>
            </a:pPr>
            <a:r>
              <a:rPr lang="zh-TW" altLang="en-US" sz="1600" b="1" dirty="0">
                <a:solidFill>
                  <a:srgbClr val="0000FF"/>
                </a:solidFill>
              </a:rPr>
              <a:t>沒收</a:t>
            </a:r>
            <a:r>
              <a:rPr lang="en-US" altLang="zh-TW" sz="1600" b="1" dirty="0">
                <a:solidFill>
                  <a:srgbClr val="0000FF"/>
                </a:solidFill>
              </a:rPr>
              <a:t>(</a:t>
            </a:r>
            <a:r>
              <a:rPr lang="zh-TW" altLang="en-US" sz="1600" b="1" dirty="0">
                <a:solidFill>
                  <a:srgbClr val="0000FF"/>
                </a:solidFill>
              </a:rPr>
              <a:t>追繳</a:t>
            </a:r>
            <a:r>
              <a:rPr lang="en-US" altLang="zh-TW" sz="1600" b="1" dirty="0">
                <a:solidFill>
                  <a:srgbClr val="0000FF"/>
                </a:solidFill>
              </a:rPr>
              <a:t>)</a:t>
            </a:r>
            <a:r>
              <a:rPr lang="zh-TW" altLang="en-US" sz="1600" b="1" dirty="0">
                <a:solidFill>
                  <a:srgbClr val="0000FF"/>
                </a:solidFill>
              </a:rPr>
              <a:t>押標金</a:t>
            </a:r>
            <a:endParaRPr lang="en-US" altLang="zh-TW" sz="1600" b="1" dirty="0">
              <a:solidFill>
                <a:srgbClr val="0000FF"/>
              </a:solidFill>
            </a:endParaRPr>
          </a:p>
          <a:p>
            <a:pPr marL="0" indent="0">
              <a:spcBef>
                <a:spcPts val="0"/>
              </a:spcBef>
              <a:buNone/>
            </a:pPr>
            <a:r>
              <a:rPr lang="zh-TW" altLang="en-US" sz="1600" b="1" dirty="0">
                <a:solidFill>
                  <a:srgbClr val="0000FF"/>
                </a:solidFill>
              </a:rPr>
              <a:t>法律性質與時效</a:t>
            </a:r>
          </a:p>
          <a:p>
            <a:pPr>
              <a:spcBef>
                <a:spcPts val="0"/>
              </a:spcBef>
              <a:buFont typeface="Wingdings" panose="05000000000000000000" pitchFamily="2" charset="2"/>
              <a:buChar char="l"/>
            </a:pPr>
            <a:r>
              <a:rPr lang="zh-TW" altLang="en-US" sz="1600" dirty="0">
                <a:solidFill>
                  <a:srgbClr val="0000FF"/>
                </a:solidFill>
              </a:rPr>
              <a:t>性質：收</a:t>
            </a:r>
            <a:r>
              <a:rPr lang="en-US" altLang="zh-TW" sz="1600" dirty="0">
                <a:solidFill>
                  <a:srgbClr val="0000FF"/>
                </a:solidFill>
              </a:rPr>
              <a:t>(</a:t>
            </a:r>
            <a:r>
              <a:rPr lang="zh-TW" altLang="en-US" sz="1600" dirty="0">
                <a:solidFill>
                  <a:srgbClr val="0000FF"/>
                </a:solidFill>
              </a:rPr>
              <a:t>不予發還</a:t>
            </a:r>
            <a:r>
              <a:rPr lang="en-US" altLang="zh-TW" sz="1600" dirty="0">
                <a:solidFill>
                  <a:srgbClr val="0000FF"/>
                </a:solidFill>
              </a:rPr>
              <a:t>)</a:t>
            </a:r>
            <a:r>
              <a:rPr lang="zh-TW" altLang="en-US" sz="1600" dirty="0">
                <a:solidFill>
                  <a:srgbClr val="0000FF"/>
                </a:solidFill>
              </a:rPr>
              <a:t>或追繳押標金，在法律性質上屬於行政機關基於</a:t>
            </a:r>
            <a:r>
              <a:rPr lang="en-US" altLang="zh-TW" sz="1600" dirty="0">
                <a:solidFill>
                  <a:srgbClr val="0000FF"/>
                </a:solidFill>
              </a:rPr>
              <a:t>《</a:t>
            </a:r>
            <a:r>
              <a:rPr lang="zh-TW" altLang="en-US" sz="1600" dirty="0">
                <a:solidFill>
                  <a:srgbClr val="0000FF"/>
                </a:solidFill>
              </a:rPr>
              <a:t>政府採購法</a:t>
            </a:r>
            <a:r>
              <a:rPr lang="en-US" altLang="zh-TW" sz="1600" dirty="0">
                <a:solidFill>
                  <a:srgbClr val="0000FF"/>
                </a:solidFill>
              </a:rPr>
              <a:t>》</a:t>
            </a:r>
            <a:r>
              <a:rPr lang="zh-TW" altLang="en-US" sz="1600" dirty="0">
                <a:solidFill>
                  <a:srgbClr val="0000FF"/>
                </a:solidFill>
              </a:rPr>
              <a:t>所作的「公法上單方行政處分」</a:t>
            </a:r>
            <a:r>
              <a:rPr lang="en-US" altLang="zh-TW" sz="1600" dirty="0">
                <a:solidFill>
                  <a:srgbClr val="0000FF"/>
                </a:solidFill>
              </a:rPr>
              <a:t>(</a:t>
            </a:r>
            <a:r>
              <a:rPr lang="zh-TW" altLang="en-US" sz="1600" dirty="0">
                <a:solidFill>
                  <a:srgbClr val="0000FF"/>
                </a:solidFill>
              </a:rPr>
              <a:t>管制性不利處分</a:t>
            </a:r>
            <a:r>
              <a:rPr lang="en-US" altLang="zh-TW" sz="1600" dirty="0">
                <a:solidFill>
                  <a:srgbClr val="0000FF"/>
                </a:solidFill>
              </a:rPr>
              <a:t>)</a:t>
            </a:r>
            <a:r>
              <a:rPr lang="zh-TW" altLang="en-US" sz="1600" dirty="0">
                <a:solidFill>
                  <a:srgbClr val="0000FF"/>
                </a:solidFill>
              </a:rPr>
              <a:t>，而非單純的民事違約金。其目的是為了強制實現廠商投標時的擔保責任，維護採購秩序，不具備處罰性質的「行政罰」。當廠商違反投標規定時，機關依</a:t>
            </a:r>
            <a:r>
              <a:rPr lang="en-US" altLang="zh-TW" sz="1600" dirty="0">
                <a:solidFill>
                  <a:srgbClr val="0000FF"/>
                </a:solidFill>
              </a:rPr>
              <a:t>《</a:t>
            </a:r>
            <a:r>
              <a:rPr lang="zh-TW" altLang="en-US" sz="1600" dirty="0">
                <a:solidFill>
                  <a:srgbClr val="0000FF"/>
                </a:solidFill>
              </a:rPr>
              <a:t>政府採購法</a:t>
            </a:r>
            <a:r>
              <a:rPr lang="en-US" altLang="zh-TW" sz="1600" dirty="0">
                <a:solidFill>
                  <a:srgbClr val="0000FF"/>
                </a:solidFill>
              </a:rPr>
              <a:t>》</a:t>
            </a:r>
            <a:r>
              <a:rPr lang="zh-TW" altLang="en-US" sz="1600" dirty="0">
                <a:solidFill>
                  <a:srgbClr val="0000FF"/>
                </a:solidFill>
              </a:rPr>
              <a:t>沒收或追繳押標金，是基於行政主體優勢地位的公權力行為。 </a:t>
            </a:r>
            <a:endParaRPr lang="en-US" altLang="zh-TW" sz="1600" dirty="0">
              <a:solidFill>
                <a:srgbClr val="0000FF"/>
              </a:solidFill>
            </a:endParaRPr>
          </a:p>
          <a:p>
            <a:pPr>
              <a:spcBef>
                <a:spcPts val="0"/>
              </a:spcBef>
              <a:buFont typeface="Wingdings" panose="05000000000000000000" pitchFamily="2" charset="2"/>
              <a:buChar char="l"/>
            </a:pPr>
            <a:r>
              <a:rPr lang="zh-TW" altLang="en-US" sz="1600" dirty="0">
                <a:solidFill>
                  <a:srgbClr val="0000FF"/>
                </a:solidFill>
              </a:rPr>
              <a:t>追繳時效：追繳請求權自「可合理期待權利人</a:t>
            </a:r>
            <a:r>
              <a:rPr lang="en-US" altLang="zh-TW" sz="1600" dirty="0">
                <a:solidFill>
                  <a:srgbClr val="0000FF"/>
                </a:solidFill>
              </a:rPr>
              <a:t>(</a:t>
            </a:r>
            <a:r>
              <a:rPr lang="zh-TW" altLang="en-US" sz="1600" dirty="0">
                <a:solidFill>
                  <a:srgbClr val="0000FF"/>
                </a:solidFill>
              </a:rPr>
              <a:t>機關</a:t>
            </a:r>
            <a:r>
              <a:rPr lang="en-US" altLang="zh-TW" sz="1600" dirty="0">
                <a:solidFill>
                  <a:srgbClr val="0000FF"/>
                </a:solidFill>
              </a:rPr>
              <a:t>)</a:t>
            </a:r>
            <a:r>
              <a:rPr lang="zh-TW" altLang="en-US" sz="1600" dirty="0">
                <a:solidFill>
                  <a:srgbClr val="0000FF"/>
                </a:solidFill>
              </a:rPr>
              <a:t>行使請求權時」起算，時效為</a:t>
            </a:r>
            <a:r>
              <a:rPr lang="en-US" altLang="zh-TW" sz="1600" dirty="0">
                <a:solidFill>
                  <a:srgbClr val="0000FF"/>
                </a:solidFill>
              </a:rPr>
              <a:t>5</a:t>
            </a:r>
            <a:r>
              <a:rPr lang="zh-TW" altLang="en-US" sz="1600" dirty="0">
                <a:solidFill>
                  <a:srgbClr val="0000FF"/>
                </a:solidFill>
              </a:rPr>
              <a:t>年；若自開標或決標日起逾</a:t>
            </a:r>
            <a:r>
              <a:rPr lang="en-US" altLang="zh-TW" sz="1600" dirty="0">
                <a:solidFill>
                  <a:srgbClr val="0000FF"/>
                </a:solidFill>
              </a:rPr>
              <a:t>15</a:t>
            </a:r>
            <a:r>
              <a:rPr lang="zh-TW" altLang="en-US" sz="1600" dirty="0">
                <a:solidFill>
                  <a:srgbClr val="0000FF"/>
                </a:solidFill>
              </a:rPr>
              <a:t>年則不得再行使。</a:t>
            </a:r>
          </a:p>
          <a:p>
            <a:pPr>
              <a:spcBef>
                <a:spcPts val="0"/>
              </a:spcBef>
              <a:buFont typeface="Wingdings" panose="05000000000000000000" pitchFamily="2" charset="2"/>
              <a:buChar char="l"/>
            </a:pPr>
            <a:r>
              <a:rPr lang="zh-TW" altLang="en-US" sz="1600" dirty="0">
                <a:solidFill>
                  <a:srgbClr val="0000FF"/>
                </a:solidFill>
              </a:rPr>
              <a:t>行政執行：若成立與判斷要件主要包含以下四點：</a:t>
            </a:r>
          </a:p>
          <a:p>
            <a:pPr lvl="1">
              <a:spcBef>
                <a:spcPts val="0"/>
              </a:spcBef>
            </a:pPr>
            <a:r>
              <a:rPr lang="en-US" altLang="zh-TW" sz="1400" dirty="0">
                <a:solidFill>
                  <a:srgbClr val="0000FF"/>
                </a:solidFill>
              </a:rPr>
              <a:t>1.</a:t>
            </a:r>
            <a:r>
              <a:rPr lang="zh-TW" altLang="en-US" sz="1400" dirty="0">
                <a:solidFill>
                  <a:srgbClr val="0000FF"/>
                </a:solidFill>
              </a:rPr>
              <a:t>目的性要件：預防或回復合法狀態</a:t>
            </a:r>
          </a:p>
          <a:p>
            <a:pPr lvl="1">
              <a:spcBef>
                <a:spcPts val="0"/>
              </a:spcBef>
            </a:pPr>
            <a:r>
              <a:rPr lang="zh-TW" altLang="en-US" sz="1400" dirty="0">
                <a:solidFill>
                  <a:srgbClr val="0000FF"/>
                </a:solidFill>
              </a:rPr>
              <a:t>非制裁性：目的不在於對過去違反義務行為的懲罰，而在於預防未來損害、除去違法狀態或回復公益。</a:t>
            </a:r>
          </a:p>
          <a:p>
            <a:pPr lvl="1">
              <a:spcBef>
                <a:spcPts val="0"/>
              </a:spcBef>
            </a:pPr>
            <a:r>
              <a:rPr lang="en-US" altLang="zh-TW" sz="1400" dirty="0">
                <a:solidFill>
                  <a:srgbClr val="0000FF"/>
                </a:solidFill>
              </a:rPr>
              <a:t>2.</a:t>
            </a:r>
            <a:r>
              <a:rPr lang="zh-TW" altLang="en-US" sz="1400" dirty="0">
                <a:solidFill>
                  <a:srgbClr val="0000FF"/>
                </a:solidFill>
              </a:rPr>
              <a:t>行為性要件：存在不利之法效果：處分必須在客觀上對人民產生限制、剝奪權利或增加負擔的效果</a:t>
            </a:r>
            <a:r>
              <a:rPr lang="en-US" altLang="zh-TW" sz="1400" dirty="0">
                <a:solidFill>
                  <a:srgbClr val="0000FF"/>
                </a:solidFill>
              </a:rPr>
              <a:t>(</a:t>
            </a:r>
            <a:r>
              <a:rPr lang="zh-TW" altLang="en-US" sz="1400" dirty="0">
                <a:solidFill>
                  <a:srgbClr val="0000FF"/>
                </a:solidFill>
              </a:rPr>
              <a:t>如：禁止申請、強制拆除違章建築</a:t>
            </a:r>
            <a:r>
              <a:rPr lang="en-US" altLang="zh-TW" sz="1400" dirty="0">
                <a:solidFill>
                  <a:srgbClr val="0000FF"/>
                </a:solidFill>
              </a:rPr>
              <a:t>)</a:t>
            </a:r>
            <a:r>
              <a:rPr lang="zh-TW" altLang="en-US" sz="1400" dirty="0">
                <a:solidFill>
                  <a:srgbClr val="0000FF"/>
                </a:solidFill>
              </a:rPr>
              <a:t>。</a:t>
            </a:r>
          </a:p>
          <a:p>
            <a:pPr lvl="1">
              <a:spcBef>
                <a:spcPts val="0"/>
              </a:spcBef>
            </a:pPr>
            <a:r>
              <a:rPr lang="en-US" altLang="zh-TW" sz="1400" dirty="0">
                <a:solidFill>
                  <a:srgbClr val="0000FF"/>
                </a:solidFill>
              </a:rPr>
              <a:t>3.</a:t>
            </a:r>
            <a:r>
              <a:rPr lang="zh-TW" altLang="en-US" sz="1400" dirty="0">
                <a:solidFill>
                  <a:srgbClr val="0000FF"/>
                </a:solidFill>
              </a:rPr>
              <a:t>主觀要件：不以故意過失為必要：不同於「裁罰性處分」</a:t>
            </a:r>
            <a:r>
              <a:rPr lang="en-US" altLang="zh-TW" sz="1400" dirty="0">
                <a:solidFill>
                  <a:srgbClr val="0000FF"/>
                </a:solidFill>
              </a:rPr>
              <a:t>(</a:t>
            </a:r>
            <a:r>
              <a:rPr lang="zh-TW" altLang="en-US" sz="1400" dirty="0">
                <a:solidFill>
                  <a:srgbClr val="0000FF"/>
                </a:solidFill>
              </a:rPr>
              <a:t>行政罰</a:t>
            </a:r>
            <a:r>
              <a:rPr lang="en-US" altLang="zh-TW" sz="1400" dirty="0">
                <a:solidFill>
                  <a:srgbClr val="0000FF"/>
                </a:solidFill>
              </a:rPr>
              <a:t>)</a:t>
            </a:r>
            <a:r>
              <a:rPr lang="zh-TW" altLang="en-US" sz="1400" dirty="0">
                <a:solidFill>
                  <a:srgbClr val="0000FF"/>
                </a:solidFill>
              </a:rPr>
              <a:t>須具備故意或過失，管制性不利處分通常僅需客觀事實符合法規要件即可作成，不論行為人主觀上是否有責。</a:t>
            </a:r>
          </a:p>
          <a:p>
            <a:pPr lvl="1">
              <a:spcBef>
                <a:spcPts val="0"/>
              </a:spcBef>
            </a:pPr>
            <a:r>
              <a:rPr lang="en-US" altLang="zh-TW" sz="1400" dirty="0">
                <a:solidFill>
                  <a:srgbClr val="0000FF"/>
                </a:solidFill>
              </a:rPr>
              <a:t>4.</a:t>
            </a:r>
            <a:r>
              <a:rPr lang="zh-TW" altLang="en-US" sz="1400" dirty="0">
                <a:solidFill>
                  <a:srgbClr val="0000FF"/>
                </a:solidFill>
              </a:rPr>
              <a:t>法律依據要件：須符合授權明確性：即便不具裁罰性，此類處分仍涉及人民權利之限制，必須有法律或授權明確之命令作為依據，並符合比例原則。廠商拒不繳回，機關可移送法務部行政執行署強制執行。</a:t>
            </a:r>
          </a:p>
        </p:txBody>
      </p:sp>
      <p:sp>
        <p:nvSpPr>
          <p:cNvPr id="1024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75A5219-99EE-4DD8-8673-89BD7BD0FCCC}" type="slidenum">
              <a:rPr kumimoji="0" lang="en-US" altLang="zh-TW" sz="1000" smtClean="0"/>
              <a:pPr eaLnBrk="1" hangingPunct="1">
                <a:spcBef>
                  <a:spcPct val="0"/>
                </a:spcBef>
                <a:buClrTx/>
                <a:buSzTx/>
                <a:buFontTx/>
                <a:buNone/>
              </a:pPr>
              <a:t>10</a:t>
            </a:fld>
            <a:endParaRPr kumimoji="0" lang="en-US" altLang="zh-TW" sz="1000"/>
          </a:p>
        </p:txBody>
      </p:sp>
      <p:pic>
        <p:nvPicPr>
          <p:cNvPr id="3" name="圖片 2">
            <a:extLst>
              <a:ext uri="{FF2B5EF4-FFF2-40B4-BE49-F238E27FC236}">
                <a16:creationId xmlns:a16="http://schemas.microsoft.com/office/drawing/2014/main" id="{8C47722C-EA43-48D3-B6A0-B6EBBB183589}"/>
              </a:ext>
            </a:extLst>
          </p:cNvPr>
          <p:cNvPicPr>
            <a:picLocks noChangeAspect="1"/>
          </p:cNvPicPr>
          <p:nvPr/>
        </p:nvPicPr>
        <p:blipFill>
          <a:blip r:embed="rId3"/>
          <a:stretch>
            <a:fillRect/>
          </a:stretch>
        </p:blipFill>
        <p:spPr>
          <a:xfrm>
            <a:off x="1331640" y="5172141"/>
            <a:ext cx="6272527" cy="1685859"/>
          </a:xfrm>
          <a:prstGeom prst="rect">
            <a:avLst/>
          </a:prstGeom>
        </p:spPr>
      </p:pic>
    </p:spTree>
    <p:extLst>
      <p:ext uri="{BB962C8B-B14F-4D97-AF65-F5344CB8AC3E}">
        <p14:creationId xmlns:p14="http://schemas.microsoft.com/office/powerpoint/2010/main" val="426005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99592" y="627099"/>
            <a:ext cx="3600450" cy="390525"/>
          </a:xfrm>
        </p:spPr>
        <p:txBody>
          <a:bodyPr/>
          <a:lstStyle/>
          <a:p>
            <a:pPr eaLnBrk="1" hangingPunct="1"/>
            <a:r>
              <a:rPr lang="zh-TW" altLang="en-US" dirty="0">
                <a:latin typeface="標楷體" pitchFamily="65" charset="-120"/>
              </a:rPr>
              <a:t>一、課程介紹</a:t>
            </a:r>
          </a:p>
        </p:txBody>
      </p:sp>
      <p:sp>
        <p:nvSpPr>
          <p:cNvPr id="10243" name="Rectangle 3"/>
          <p:cNvSpPr>
            <a:spLocks noGrp="1" noChangeArrowheads="1"/>
          </p:cNvSpPr>
          <p:nvPr>
            <p:ph type="body" idx="1"/>
          </p:nvPr>
        </p:nvSpPr>
        <p:spPr>
          <a:xfrm>
            <a:off x="107504" y="1196752"/>
            <a:ext cx="8928992" cy="4753199"/>
          </a:xfrm>
        </p:spPr>
        <p:txBody>
          <a:bodyPr/>
          <a:lstStyle/>
          <a:p>
            <a:pPr marL="0" indent="0">
              <a:spcBef>
                <a:spcPts val="0"/>
              </a:spcBef>
              <a:buNone/>
            </a:pPr>
            <a:r>
              <a:rPr lang="zh-TW" altLang="en-US" sz="1600" b="1" dirty="0">
                <a:solidFill>
                  <a:srgbClr val="0000FF"/>
                </a:solidFill>
              </a:rPr>
              <a:t>沒收</a:t>
            </a:r>
            <a:r>
              <a:rPr lang="en-US" altLang="zh-TW" sz="1600" b="1" dirty="0">
                <a:solidFill>
                  <a:srgbClr val="0000FF"/>
                </a:solidFill>
              </a:rPr>
              <a:t>(</a:t>
            </a:r>
            <a:r>
              <a:rPr lang="zh-TW" altLang="en-US" sz="1600" b="1" dirty="0">
                <a:solidFill>
                  <a:srgbClr val="0000FF"/>
                </a:solidFill>
              </a:rPr>
              <a:t>追繳</a:t>
            </a:r>
            <a:r>
              <a:rPr lang="en-US" altLang="zh-TW" sz="1600" b="1" dirty="0">
                <a:solidFill>
                  <a:srgbClr val="0000FF"/>
                </a:solidFill>
              </a:rPr>
              <a:t>)</a:t>
            </a:r>
            <a:r>
              <a:rPr lang="zh-TW" altLang="en-US" sz="1600" b="1" dirty="0">
                <a:solidFill>
                  <a:srgbClr val="0000FF"/>
                </a:solidFill>
              </a:rPr>
              <a:t>押標金</a:t>
            </a:r>
            <a:endParaRPr lang="en-US" altLang="zh-TW" sz="1600" b="1" dirty="0">
              <a:solidFill>
                <a:srgbClr val="0000FF"/>
              </a:solidFill>
            </a:endParaRPr>
          </a:p>
          <a:p>
            <a:pPr marL="0" indent="0">
              <a:spcBef>
                <a:spcPts val="0"/>
              </a:spcBef>
              <a:buNone/>
            </a:pPr>
            <a:r>
              <a:rPr lang="zh-TW" altLang="en-US" sz="1600" b="1" dirty="0">
                <a:solidFill>
                  <a:srgbClr val="0000FF"/>
                </a:solidFill>
              </a:rPr>
              <a:t>法律性質與時效</a:t>
            </a:r>
          </a:p>
          <a:p>
            <a:pPr>
              <a:spcBef>
                <a:spcPts val="0"/>
              </a:spcBef>
              <a:buFont typeface="Wingdings" panose="05000000000000000000" pitchFamily="2" charset="2"/>
              <a:buChar char="l"/>
            </a:pPr>
            <a:r>
              <a:rPr lang="zh-TW" altLang="en-US" sz="1600" dirty="0">
                <a:solidFill>
                  <a:srgbClr val="0000FF"/>
                </a:solidFill>
              </a:rPr>
              <a:t>性質：實務認定此為「管制性不利處分」，旨在維護公平競爭秩序。</a:t>
            </a:r>
          </a:p>
          <a:p>
            <a:pPr>
              <a:spcBef>
                <a:spcPts val="0"/>
              </a:spcBef>
              <a:buFont typeface="Wingdings" panose="05000000000000000000" pitchFamily="2" charset="2"/>
              <a:buChar char="l"/>
            </a:pPr>
            <a:r>
              <a:rPr lang="zh-TW" altLang="en-US" sz="1600" dirty="0">
                <a:solidFill>
                  <a:srgbClr val="0000FF"/>
                </a:solidFill>
              </a:rPr>
              <a:t>追繳時效：追繳請求權自「可合理期待權利人</a:t>
            </a:r>
            <a:r>
              <a:rPr lang="en-US" altLang="zh-TW" sz="1600" dirty="0">
                <a:solidFill>
                  <a:srgbClr val="0000FF"/>
                </a:solidFill>
              </a:rPr>
              <a:t>(</a:t>
            </a:r>
            <a:r>
              <a:rPr lang="zh-TW" altLang="en-US" sz="1600" dirty="0">
                <a:solidFill>
                  <a:srgbClr val="0000FF"/>
                </a:solidFill>
              </a:rPr>
              <a:t>機關</a:t>
            </a:r>
            <a:r>
              <a:rPr lang="en-US" altLang="zh-TW" sz="1600" dirty="0">
                <a:solidFill>
                  <a:srgbClr val="0000FF"/>
                </a:solidFill>
              </a:rPr>
              <a:t>)</a:t>
            </a:r>
            <a:r>
              <a:rPr lang="zh-TW" altLang="en-US" sz="1600" dirty="0">
                <a:solidFill>
                  <a:srgbClr val="0000FF"/>
                </a:solidFill>
              </a:rPr>
              <a:t>行使請求權時」起算，時效為</a:t>
            </a:r>
            <a:r>
              <a:rPr lang="en-US" altLang="zh-TW" sz="1600" dirty="0">
                <a:solidFill>
                  <a:srgbClr val="0000FF"/>
                </a:solidFill>
              </a:rPr>
              <a:t>5</a:t>
            </a:r>
            <a:r>
              <a:rPr lang="zh-TW" altLang="en-US" sz="1600" dirty="0">
                <a:solidFill>
                  <a:srgbClr val="0000FF"/>
                </a:solidFill>
              </a:rPr>
              <a:t>年；若自開標或決標日起逾</a:t>
            </a:r>
            <a:r>
              <a:rPr lang="en-US" altLang="zh-TW" sz="1600" dirty="0">
                <a:solidFill>
                  <a:srgbClr val="0000FF"/>
                </a:solidFill>
              </a:rPr>
              <a:t>15</a:t>
            </a:r>
            <a:r>
              <a:rPr lang="zh-TW" altLang="en-US" sz="1600" dirty="0">
                <a:solidFill>
                  <a:srgbClr val="0000FF"/>
                </a:solidFill>
              </a:rPr>
              <a:t>年則不得再行使。</a:t>
            </a:r>
          </a:p>
          <a:p>
            <a:pPr>
              <a:spcBef>
                <a:spcPts val="0"/>
              </a:spcBef>
              <a:buFont typeface="Wingdings" panose="05000000000000000000" pitchFamily="2" charset="2"/>
              <a:buChar char="l"/>
            </a:pPr>
            <a:r>
              <a:rPr lang="zh-TW" altLang="en-US" sz="1600" dirty="0">
                <a:solidFill>
                  <a:srgbClr val="0000FF"/>
                </a:solidFill>
              </a:rPr>
              <a:t>行政執行：若成立與判斷要件主要包含以下四點：</a:t>
            </a:r>
          </a:p>
          <a:p>
            <a:pPr>
              <a:spcBef>
                <a:spcPts val="0"/>
              </a:spcBef>
              <a:buFont typeface="Wingdings" panose="05000000000000000000" pitchFamily="2" charset="2"/>
              <a:buChar char="l"/>
            </a:pPr>
            <a:r>
              <a:rPr lang="en-US" altLang="zh-TW" sz="1600" dirty="0">
                <a:solidFill>
                  <a:srgbClr val="0000FF"/>
                </a:solidFill>
              </a:rPr>
              <a:t>1.</a:t>
            </a:r>
            <a:r>
              <a:rPr lang="zh-TW" altLang="en-US" sz="1600" dirty="0">
                <a:solidFill>
                  <a:srgbClr val="0000FF"/>
                </a:solidFill>
              </a:rPr>
              <a:t>目的性要件：預防或回復合法狀態</a:t>
            </a:r>
          </a:p>
          <a:p>
            <a:pPr>
              <a:spcBef>
                <a:spcPts val="0"/>
              </a:spcBef>
              <a:buFont typeface="Wingdings" panose="05000000000000000000" pitchFamily="2" charset="2"/>
              <a:buChar char="l"/>
            </a:pPr>
            <a:r>
              <a:rPr lang="zh-TW" altLang="en-US" sz="1600" dirty="0">
                <a:solidFill>
                  <a:srgbClr val="0000FF"/>
                </a:solidFill>
              </a:rPr>
              <a:t>非制裁性：目的不在於對過去違反義務行為的懲罰，而在於預防未來損害、除去違法狀態或回復公益。</a:t>
            </a:r>
          </a:p>
          <a:p>
            <a:pPr marL="0" indent="0">
              <a:spcBef>
                <a:spcPts val="0"/>
              </a:spcBef>
              <a:buNone/>
            </a:pPr>
            <a:r>
              <a:rPr lang="zh-TW" altLang="en-US" sz="1600" dirty="0">
                <a:solidFill>
                  <a:srgbClr val="0000FF"/>
                </a:solidFill>
              </a:rPr>
              <a:t>典型範例：命令未經許可的業者「停業」以回復合法經營秩序，或吊扣非法營業車輛牌照以防止其繼續違規使用。</a:t>
            </a:r>
          </a:p>
          <a:p>
            <a:pPr marL="0" indent="0">
              <a:spcBef>
                <a:spcPts val="0"/>
              </a:spcBef>
              <a:buNone/>
            </a:pPr>
            <a:r>
              <a:rPr lang="en-US" altLang="zh-TW" sz="1600" dirty="0">
                <a:solidFill>
                  <a:srgbClr val="0000FF"/>
                </a:solidFill>
              </a:rPr>
              <a:t>2.</a:t>
            </a:r>
            <a:r>
              <a:rPr lang="zh-TW" altLang="en-US" sz="1600" dirty="0">
                <a:solidFill>
                  <a:srgbClr val="0000FF"/>
                </a:solidFill>
              </a:rPr>
              <a:t>行為性要件：存在不利之法效果</a:t>
            </a:r>
          </a:p>
          <a:p>
            <a:pPr marL="0" indent="0">
              <a:spcBef>
                <a:spcPts val="0"/>
              </a:spcBef>
              <a:buNone/>
            </a:pPr>
            <a:r>
              <a:rPr lang="zh-TW" altLang="en-US" sz="1600" dirty="0">
                <a:solidFill>
                  <a:srgbClr val="0000FF"/>
                </a:solidFill>
              </a:rPr>
              <a:t>處分必須在客觀上對人民產生限制、剝奪權利或增加負擔的效果（如：禁止申請、強制拆除違章建築）。</a:t>
            </a:r>
          </a:p>
          <a:p>
            <a:pPr marL="0" indent="0">
              <a:spcBef>
                <a:spcPts val="0"/>
              </a:spcBef>
              <a:buNone/>
            </a:pPr>
            <a:r>
              <a:rPr lang="en-US" altLang="zh-TW" sz="1600" dirty="0">
                <a:solidFill>
                  <a:srgbClr val="0000FF"/>
                </a:solidFill>
              </a:rPr>
              <a:t>3.</a:t>
            </a:r>
            <a:r>
              <a:rPr lang="zh-TW" altLang="en-US" sz="1600" dirty="0">
                <a:solidFill>
                  <a:srgbClr val="0000FF"/>
                </a:solidFill>
              </a:rPr>
              <a:t>主觀要件：不以故意過失為必要</a:t>
            </a:r>
          </a:p>
          <a:p>
            <a:pPr marL="0" indent="0">
              <a:spcBef>
                <a:spcPts val="0"/>
              </a:spcBef>
              <a:buNone/>
            </a:pPr>
            <a:r>
              <a:rPr lang="zh-TW" altLang="en-US" sz="1600" dirty="0">
                <a:solidFill>
                  <a:srgbClr val="0000FF"/>
                </a:solidFill>
              </a:rPr>
              <a:t>不同於「裁罰性處分」（行政罰）須具備故意或過失，管制性不利處分通常僅需客觀事實符合法規要件即可作成，不論行為人主觀上是否有責。</a:t>
            </a:r>
          </a:p>
          <a:p>
            <a:pPr marL="0" indent="0">
              <a:spcBef>
                <a:spcPts val="0"/>
              </a:spcBef>
              <a:buNone/>
            </a:pPr>
            <a:r>
              <a:rPr lang="en-US" altLang="zh-TW" sz="1600" dirty="0">
                <a:solidFill>
                  <a:srgbClr val="0000FF"/>
                </a:solidFill>
              </a:rPr>
              <a:t>4.</a:t>
            </a:r>
            <a:r>
              <a:rPr lang="zh-TW" altLang="en-US" sz="1600" dirty="0">
                <a:solidFill>
                  <a:srgbClr val="0000FF"/>
                </a:solidFill>
              </a:rPr>
              <a:t>法律依據要件：須符合授權明確性</a:t>
            </a:r>
          </a:p>
          <a:p>
            <a:pPr marL="0" indent="0">
              <a:spcBef>
                <a:spcPts val="0"/>
              </a:spcBef>
              <a:buNone/>
            </a:pPr>
            <a:r>
              <a:rPr lang="zh-TW" altLang="en-US" sz="1600" dirty="0">
                <a:solidFill>
                  <a:srgbClr val="0000FF"/>
                </a:solidFill>
              </a:rPr>
              <a:t>即便不具裁罰性，此類處分仍涉及人民權利之限制，必須有法律或授權明確之命令作為依據，並符合比例原則。廠商拒不繳回，機關可移送法務部行政執行署強制執行。</a:t>
            </a:r>
          </a:p>
        </p:txBody>
      </p:sp>
      <p:sp>
        <p:nvSpPr>
          <p:cNvPr id="1024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75A5219-99EE-4DD8-8673-89BD7BD0FCCC}" type="slidenum">
              <a:rPr kumimoji="0" lang="en-US" altLang="zh-TW" sz="1000" smtClean="0"/>
              <a:pPr eaLnBrk="1" hangingPunct="1">
                <a:spcBef>
                  <a:spcPct val="0"/>
                </a:spcBef>
                <a:buClrTx/>
                <a:buSzTx/>
                <a:buFontTx/>
                <a:buNone/>
              </a:pPr>
              <a:t>11</a:t>
            </a:fld>
            <a:endParaRPr kumimoji="0" lang="en-US" altLang="zh-TW" sz="1000"/>
          </a:p>
        </p:txBody>
      </p:sp>
      <p:pic>
        <p:nvPicPr>
          <p:cNvPr id="3" name="圖片 2">
            <a:extLst>
              <a:ext uri="{FF2B5EF4-FFF2-40B4-BE49-F238E27FC236}">
                <a16:creationId xmlns:a16="http://schemas.microsoft.com/office/drawing/2014/main" id="{8C47722C-EA43-48D3-B6A0-B6EBBB183589}"/>
              </a:ext>
            </a:extLst>
          </p:cNvPr>
          <p:cNvPicPr>
            <a:picLocks noChangeAspect="1"/>
          </p:cNvPicPr>
          <p:nvPr/>
        </p:nvPicPr>
        <p:blipFill>
          <a:blip r:embed="rId3"/>
          <a:stretch>
            <a:fillRect/>
          </a:stretch>
        </p:blipFill>
        <p:spPr>
          <a:xfrm>
            <a:off x="882432" y="6309320"/>
            <a:ext cx="6344535" cy="1705213"/>
          </a:xfrm>
          <a:prstGeom prst="rect">
            <a:avLst/>
          </a:prstGeom>
        </p:spPr>
      </p:pic>
    </p:spTree>
    <p:extLst>
      <p:ext uri="{BB962C8B-B14F-4D97-AF65-F5344CB8AC3E}">
        <p14:creationId xmlns:p14="http://schemas.microsoft.com/office/powerpoint/2010/main" val="4114648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576" y="692696"/>
            <a:ext cx="3600450" cy="390525"/>
          </a:xfrm>
        </p:spPr>
        <p:txBody>
          <a:bodyPr/>
          <a:lstStyle/>
          <a:p>
            <a:pPr eaLnBrk="1" hangingPunct="1"/>
            <a:r>
              <a:rPr lang="zh-TW" altLang="en-US" dirty="0">
                <a:latin typeface="標楷體" pitchFamily="65" charset="-120"/>
              </a:rPr>
              <a:t>一、課程介紹</a:t>
            </a:r>
          </a:p>
        </p:txBody>
      </p:sp>
      <p:sp>
        <p:nvSpPr>
          <p:cNvPr id="11267" name="Rectangle 3"/>
          <p:cNvSpPr>
            <a:spLocks noGrp="1" noChangeArrowheads="1"/>
          </p:cNvSpPr>
          <p:nvPr>
            <p:ph type="body" idx="1"/>
          </p:nvPr>
        </p:nvSpPr>
        <p:spPr>
          <a:xfrm>
            <a:off x="250825" y="1268413"/>
            <a:ext cx="8497888" cy="3683000"/>
          </a:xfrm>
        </p:spPr>
        <p:txBody>
          <a:bodyPr/>
          <a:lstStyle/>
          <a:p>
            <a:pPr marL="0" indent="0">
              <a:buNone/>
            </a:pPr>
            <a:r>
              <a:rPr lang="en-US" altLang="zh-TW" sz="2000" b="1" dirty="0">
                <a:solidFill>
                  <a:srgbClr val="0000FF"/>
                </a:solidFill>
              </a:rPr>
              <a:t>1.3</a:t>
            </a:r>
            <a:r>
              <a:rPr lang="zh-TW" altLang="zh-TW" sz="2000" b="1" dirty="0">
                <a:solidFill>
                  <a:srgbClr val="0000FF"/>
                </a:solidFill>
              </a:rPr>
              <a:t>調解程序簡介</a:t>
            </a:r>
          </a:p>
          <a:p>
            <a:r>
              <a:rPr lang="zh-TW" altLang="zh-TW" sz="2000" dirty="0">
                <a:solidFill>
                  <a:srgbClr val="0000FF"/>
                </a:solidFill>
              </a:rPr>
              <a:t>各機關所辦理之採購，種類龐雜，其契約相關文件、資料繁多，契約條款不明確、不完整在所難免，且履約過程亦常因外在環境之變更或不可抗力之情事，而使履約發生困難。故廠商與機關履約過程之爭議即不可免。目前履約爭議解決途徑較常被運用者是「仲裁」及「訴訟」。但「仲裁」向不為政府機關所喜用。至若「訴訟」，則常因法院審理時間過長、曠日廢時及費用過高等因素，非萬不得已，爭議兩造通常都不願對簿公堂。基此，本法復就機關採購「履約」爭議設計了一套【履約爭議調解的機制】，準用民事訴訟法「調解」程序之規定，以求快速、有效解決廠商與機關履約之爭議。</a:t>
            </a:r>
          </a:p>
          <a:p>
            <a:r>
              <a:rPr lang="zh-TW" altLang="zh-TW" sz="2000" dirty="0">
                <a:solidFill>
                  <a:srgbClr val="0000FF"/>
                </a:solidFill>
              </a:rPr>
              <a:t>本法第</a:t>
            </a:r>
            <a:r>
              <a:rPr lang="en-US" altLang="zh-TW" sz="2000" dirty="0">
                <a:solidFill>
                  <a:srgbClr val="0000FF"/>
                </a:solidFill>
              </a:rPr>
              <a:t>85</a:t>
            </a:r>
            <a:r>
              <a:rPr lang="zh-TW" altLang="zh-TW" sz="2000" dirty="0">
                <a:solidFill>
                  <a:srgbClr val="0000FF"/>
                </a:solidFill>
              </a:rPr>
              <a:t>條之</a:t>
            </a:r>
            <a:r>
              <a:rPr lang="en-US" altLang="zh-TW" sz="2000" dirty="0">
                <a:solidFill>
                  <a:srgbClr val="0000FF"/>
                </a:solidFill>
              </a:rPr>
              <a:t>1</a:t>
            </a:r>
            <a:r>
              <a:rPr lang="zh-TW" altLang="zh-TW" sz="2000" dirty="0">
                <a:solidFill>
                  <a:srgbClr val="0000FF"/>
                </a:solidFill>
              </a:rPr>
              <a:t>第</a:t>
            </a:r>
            <a:r>
              <a:rPr lang="en-US" altLang="zh-TW" sz="2000" dirty="0">
                <a:solidFill>
                  <a:srgbClr val="0000FF"/>
                </a:solidFill>
              </a:rPr>
              <a:t>2</a:t>
            </a:r>
            <a:r>
              <a:rPr lang="zh-TW" altLang="zh-TW" sz="2000" dirty="0">
                <a:solidFill>
                  <a:srgbClr val="0000FF"/>
                </a:solidFill>
              </a:rPr>
              <a:t>項規定，於</a:t>
            </a:r>
            <a:r>
              <a:rPr lang="en-US" altLang="zh-TW" sz="2000" dirty="0">
                <a:solidFill>
                  <a:srgbClr val="0000FF"/>
                </a:solidFill>
              </a:rPr>
              <a:t>96</a:t>
            </a:r>
            <a:r>
              <a:rPr lang="zh-TW" altLang="zh-TW" sz="2000" dirty="0">
                <a:solidFill>
                  <a:srgbClr val="0000FF"/>
                </a:solidFill>
              </a:rPr>
              <a:t>年增修，對於工程採購於採購申訴審議委員會出具調解建議或調解方案後，機關不同意致調解不成立時，廠商提付仲裁時，機關即不得拒絕。嗣於</a:t>
            </a:r>
            <a:r>
              <a:rPr lang="en-US" altLang="zh-TW" sz="2000" dirty="0">
                <a:solidFill>
                  <a:srgbClr val="0000FF"/>
                </a:solidFill>
              </a:rPr>
              <a:t>105</a:t>
            </a:r>
            <a:r>
              <a:rPr lang="zh-TW" altLang="zh-TW" sz="2000" dirty="0">
                <a:solidFill>
                  <a:srgbClr val="0000FF"/>
                </a:solidFill>
              </a:rPr>
              <a:t>年</a:t>
            </a:r>
            <a:r>
              <a:rPr lang="en-US" altLang="zh-TW" sz="2000" dirty="0">
                <a:solidFill>
                  <a:srgbClr val="0000FF"/>
                </a:solidFill>
              </a:rPr>
              <a:t>1</a:t>
            </a:r>
            <a:r>
              <a:rPr lang="zh-TW" altLang="zh-TW" sz="2000" dirty="0">
                <a:solidFill>
                  <a:srgbClr val="0000FF"/>
                </a:solidFill>
              </a:rPr>
              <a:t>月</a:t>
            </a:r>
            <a:r>
              <a:rPr lang="en-US" altLang="zh-TW" sz="2000" dirty="0">
                <a:solidFill>
                  <a:srgbClr val="0000FF"/>
                </a:solidFill>
              </a:rPr>
              <a:t>6</a:t>
            </a:r>
            <a:r>
              <a:rPr lang="zh-TW" altLang="zh-TW" sz="2000" dirty="0">
                <a:solidFill>
                  <a:srgbClr val="0000FF"/>
                </a:solidFill>
              </a:rPr>
              <a:t>日復修正公布，對於工程及技術服務採購之調解，採購申訴審議委員會應出具調解建議或調解方案，其因機關不同意致調解不成立時，廠商提付仲裁時，機關即不得拒絕。</a:t>
            </a:r>
            <a:endParaRPr lang="en-US" altLang="zh-TW" sz="2000" dirty="0">
              <a:solidFill>
                <a:srgbClr val="0000FF"/>
              </a:solidFill>
            </a:endParaRPr>
          </a:p>
        </p:txBody>
      </p:sp>
      <p:sp>
        <p:nvSpPr>
          <p:cNvPr id="1126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78C8F07D-F96C-4163-AC3C-19BBCC4E2F84}" type="slidenum">
              <a:rPr kumimoji="0" lang="en-US" altLang="zh-TW" sz="1000" smtClean="0"/>
              <a:pPr eaLnBrk="1" hangingPunct="1">
                <a:spcBef>
                  <a:spcPct val="0"/>
                </a:spcBef>
                <a:buClrTx/>
                <a:buSzTx/>
                <a:buFontTx/>
                <a:buNone/>
              </a:pPr>
              <a:t>12</a:t>
            </a:fld>
            <a:endParaRPr kumimoji="0" lang="en-US" altLang="zh-TW"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755650" y="301625"/>
            <a:ext cx="7927975" cy="751111"/>
          </a:xfrm>
        </p:spPr>
        <p:txBody>
          <a:bodyPr/>
          <a:lstStyle/>
          <a:p>
            <a:pPr eaLnBrk="1" hangingPunct="1"/>
            <a:r>
              <a:rPr lang="zh-TW" altLang="en-US" dirty="0">
                <a:latin typeface="標楷體" pitchFamily="65" charset="-120"/>
              </a:rPr>
              <a:t>一、課程介紹</a:t>
            </a:r>
          </a:p>
        </p:txBody>
      </p:sp>
      <p:sp>
        <p:nvSpPr>
          <p:cNvPr id="13315"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69BBAC56-53E8-468E-A2F9-4D85CD0C2B8A}" type="slidenum">
              <a:rPr kumimoji="0" lang="en-US" altLang="zh-TW" sz="1000" smtClean="0"/>
              <a:pPr eaLnBrk="1" hangingPunct="1">
                <a:spcBef>
                  <a:spcPct val="0"/>
                </a:spcBef>
                <a:buClrTx/>
                <a:buSzTx/>
                <a:buFontTx/>
                <a:buNone/>
              </a:pPr>
              <a:t>13</a:t>
            </a:fld>
            <a:endParaRPr kumimoji="0" lang="en-US" altLang="zh-TW" sz="1000"/>
          </a:p>
        </p:txBody>
      </p:sp>
      <p:pic>
        <p:nvPicPr>
          <p:cNvPr id="4" name="圖片 3"/>
          <p:cNvPicPr>
            <a:picLocks noChangeAspect="1"/>
          </p:cNvPicPr>
          <p:nvPr/>
        </p:nvPicPr>
        <p:blipFill>
          <a:blip r:embed="rId3"/>
          <a:stretch>
            <a:fillRect/>
          </a:stretch>
        </p:blipFill>
        <p:spPr>
          <a:xfrm>
            <a:off x="3995936" y="14666"/>
            <a:ext cx="4536877" cy="6843334"/>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576" y="692696"/>
            <a:ext cx="4536504" cy="390525"/>
          </a:xfrm>
        </p:spPr>
        <p:txBody>
          <a:bodyPr/>
          <a:lstStyle/>
          <a:p>
            <a:pPr eaLnBrk="1" hangingPunct="1"/>
            <a:r>
              <a:rPr lang="zh-TW" altLang="en-US" dirty="0">
                <a:latin typeface="標楷體" pitchFamily="65" charset="-120"/>
              </a:rPr>
              <a:t>一、課程介紹</a:t>
            </a:r>
            <a:br>
              <a:rPr lang="en-US" altLang="zh-TW" dirty="0">
                <a:latin typeface="標楷體" pitchFamily="65" charset="-120"/>
              </a:rPr>
            </a:br>
            <a:r>
              <a:rPr lang="zh-TW" altLang="en-US" sz="3200" dirty="0">
                <a:solidFill>
                  <a:srgbClr val="FF0000"/>
                </a:solidFill>
                <a:latin typeface="標楷體" pitchFamily="65" charset="-120"/>
              </a:rPr>
              <a:t>補充－公私法之區分</a:t>
            </a:r>
          </a:p>
        </p:txBody>
      </p:sp>
      <p:sp>
        <p:nvSpPr>
          <p:cNvPr id="11267" name="Rectangle 3"/>
          <p:cNvSpPr>
            <a:spLocks noGrp="1" noChangeArrowheads="1"/>
          </p:cNvSpPr>
          <p:nvPr>
            <p:ph type="body" idx="1"/>
          </p:nvPr>
        </p:nvSpPr>
        <p:spPr>
          <a:xfrm>
            <a:off x="250824" y="1268413"/>
            <a:ext cx="8641655" cy="3683000"/>
          </a:xfrm>
        </p:spPr>
        <p:txBody>
          <a:bodyPr/>
          <a:lstStyle/>
          <a:p>
            <a:pPr marL="0" indent="0">
              <a:spcBef>
                <a:spcPts val="600"/>
              </a:spcBef>
              <a:spcAft>
                <a:spcPts val="600"/>
              </a:spcAft>
              <a:buNone/>
            </a:pPr>
            <a:r>
              <a:rPr lang="en-US" altLang="zh-TW" sz="2000" dirty="0">
                <a:solidFill>
                  <a:srgbClr val="0000FF"/>
                </a:solidFill>
              </a:rPr>
              <a:t>(</a:t>
            </a:r>
            <a:r>
              <a:rPr lang="zh-TW" altLang="en-US" sz="2000" dirty="0">
                <a:solidFill>
                  <a:srgbClr val="0000FF"/>
                </a:solidFill>
              </a:rPr>
              <a:t>一</a:t>
            </a:r>
            <a:r>
              <a:rPr lang="en-US" altLang="zh-TW" sz="2000" dirty="0">
                <a:solidFill>
                  <a:srgbClr val="0000FF"/>
                </a:solidFill>
              </a:rPr>
              <a:t>)</a:t>
            </a:r>
            <a:r>
              <a:rPr lang="zh-TW" altLang="en-US" sz="2000" dirty="0">
                <a:solidFill>
                  <a:srgbClr val="0000FF"/>
                </a:solidFill>
              </a:rPr>
              <a:t>區分實益</a:t>
            </a:r>
            <a:endParaRPr lang="en-US" altLang="zh-TW" sz="2000" dirty="0">
              <a:solidFill>
                <a:srgbClr val="0000FF"/>
              </a:solidFill>
            </a:endParaRPr>
          </a:p>
          <a:p>
            <a:pPr marL="0" indent="0">
              <a:spcBef>
                <a:spcPts val="600"/>
              </a:spcBef>
              <a:spcAft>
                <a:spcPts val="600"/>
              </a:spcAft>
              <a:buNone/>
            </a:pPr>
            <a:r>
              <a:rPr lang="zh-TW" altLang="en-US" sz="1800" dirty="0"/>
              <a:t>傳統大陸法系學理上會將法領域區分為公法和私法，私法則適用私法自治、契約自由原則，而公法則與國家公權力作用息息相關，須受到諸多原理原則之敘述，故向來有區分公私法之學理上討論。</a:t>
            </a:r>
            <a:br>
              <a:rPr lang="zh-TW" altLang="en-US" sz="1800" dirty="0"/>
            </a:br>
            <a:r>
              <a:rPr lang="en-US" altLang="zh-TW" sz="1800" dirty="0"/>
              <a:t>(</a:t>
            </a:r>
            <a:r>
              <a:rPr lang="zh-TW" altLang="en-US" sz="1800" dirty="0"/>
              <a:t>一</a:t>
            </a:r>
            <a:r>
              <a:rPr lang="en-US" altLang="zh-TW" sz="1800" dirty="0"/>
              <a:t>)</a:t>
            </a:r>
            <a:r>
              <a:rPr lang="zh-TW" altLang="en-US" sz="1800" dirty="0"/>
              <a:t>公私法區分實益</a:t>
            </a:r>
            <a:br>
              <a:rPr lang="zh-TW" altLang="en-US" sz="1800" dirty="0"/>
            </a:br>
            <a:r>
              <a:rPr lang="zh-TW" altLang="en-US" sz="1800" dirty="0"/>
              <a:t>區分公私法不單單只有學理上討論之價值，其區分之實益有二：</a:t>
            </a:r>
            <a:br>
              <a:rPr lang="zh-TW" altLang="en-US" sz="1800" dirty="0"/>
            </a:br>
            <a:r>
              <a:rPr lang="en-US" altLang="zh-TW" sz="1800" dirty="0"/>
              <a:t>1.</a:t>
            </a:r>
            <a:r>
              <a:rPr lang="zh-TW" altLang="en-US" sz="1800" dirty="0"/>
              <a:t>我國係採二元訴訟制度，而在二元訴訟制度下，公法事件訴訟之管轄權原則上係由行政法院所審理，其餘則為普通法院所審理，因此區分公法與私法有其必要性存在。</a:t>
            </a:r>
            <a:br>
              <a:rPr lang="zh-TW" altLang="en-US" sz="1800" dirty="0"/>
            </a:br>
            <a:r>
              <a:rPr lang="en-US" altLang="zh-TW" sz="1800" dirty="0"/>
              <a:t>2.</a:t>
            </a:r>
            <a:r>
              <a:rPr lang="zh-TW" altLang="en-US" sz="1800" dirty="0"/>
              <a:t>公法與私法承前所述，法理不盡相同，甚至可以說是大相徑庭的，公法因為要箝制國家高權，防止其有侵害人權之可能，須受到許多憲法層次原理原則之檢視，而私法則以私法自治為原則，若未謹慎區分公法與私法，將易使公權力行為假藉私法行為之名，逸脫應受到之控制。</a:t>
            </a:r>
            <a:br>
              <a:rPr lang="zh-TW" altLang="en-US" sz="1800" dirty="0"/>
            </a:br>
            <a:r>
              <a:rPr lang="en-US" altLang="zh-TW" sz="1800" dirty="0"/>
              <a:t>(</a:t>
            </a:r>
            <a:r>
              <a:rPr lang="zh-TW" altLang="en-US" sz="1800" dirty="0"/>
              <a:t>二</a:t>
            </a:r>
            <a:r>
              <a:rPr lang="en-US" altLang="zh-TW" sz="1800" dirty="0"/>
              <a:t>)</a:t>
            </a:r>
            <a:r>
              <a:rPr lang="zh-TW" altLang="en-US" sz="1800" dirty="0"/>
              <a:t>公法效力在私法行為之延伸</a:t>
            </a:r>
            <a:br>
              <a:rPr lang="zh-TW" altLang="en-US" sz="1800" dirty="0"/>
            </a:br>
            <a:r>
              <a:rPr lang="zh-TW" altLang="en-US" sz="1800" dirty="0"/>
              <a:t>基本上行政權有行政行為形式選擇之自由是普遍受到承認的，亦即，行政權可以選擇以公法行為或私法行為達成行政之目的，因此在本章除了一開始對於公法與私法的區分是一個重要的課題以外，另一件應該要思考的課題即是，公法效力及法理是否也會適用在行政權選擇私法行為時，換言之，公法與私法間之相互影響亦應留心。</a:t>
            </a:r>
            <a:endParaRPr lang="en-US" altLang="zh-TW" sz="1800" dirty="0">
              <a:solidFill>
                <a:srgbClr val="0000FF"/>
              </a:solidFill>
            </a:endParaRPr>
          </a:p>
        </p:txBody>
      </p:sp>
      <p:sp>
        <p:nvSpPr>
          <p:cNvPr id="1126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78C8F07D-F96C-4163-AC3C-19BBCC4E2F84}" type="slidenum">
              <a:rPr kumimoji="0" lang="en-US" altLang="zh-TW" sz="1000" smtClean="0"/>
              <a:pPr eaLnBrk="1" hangingPunct="1">
                <a:spcBef>
                  <a:spcPct val="0"/>
                </a:spcBef>
                <a:buClrTx/>
                <a:buSzTx/>
                <a:buFontTx/>
                <a:buNone/>
              </a:pPr>
              <a:t>14</a:t>
            </a:fld>
            <a:endParaRPr kumimoji="0" lang="en-US" altLang="zh-TW" sz="1000"/>
          </a:p>
        </p:txBody>
      </p:sp>
    </p:spTree>
    <p:extLst>
      <p:ext uri="{BB962C8B-B14F-4D97-AF65-F5344CB8AC3E}">
        <p14:creationId xmlns:p14="http://schemas.microsoft.com/office/powerpoint/2010/main" val="24989478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755576" y="692696"/>
            <a:ext cx="4536504" cy="390525"/>
          </a:xfrm>
        </p:spPr>
        <p:txBody>
          <a:bodyPr/>
          <a:lstStyle/>
          <a:p>
            <a:pPr eaLnBrk="1" hangingPunct="1"/>
            <a:r>
              <a:rPr lang="zh-TW" altLang="en-US" dirty="0">
                <a:latin typeface="標楷體" pitchFamily="65" charset="-120"/>
              </a:rPr>
              <a:t>一、課程介紹</a:t>
            </a:r>
            <a:br>
              <a:rPr lang="en-US" altLang="zh-TW" dirty="0">
                <a:latin typeface="標楷體" pitchFamily="65" charset="-120"/>
              </a:rPr>
            </a:br>
            <a:r>
              <a:rPr lang="zh-TW" altLang="en-US" sz="3200" dirty="0">
                <a:solidFill>
                  <a:srgbClr val="FF0000"/>
                </a:solidFill>
                <a:latin typeface="標楷體" pitchFamily="65" charset="-120"/>
              </a:rPr>
              <a:t>補充－公私法之區分</a:t>
            </a:r>
          </a:p>
        </p:txBody>
      </p:sp>
      <p:sp>
        <p:nvSpPr>
          <p:cNvPr id="11267" name="Rectangle 3"/>
          <p:cNvSpPr>
            <a:spLocks noGrp="1" noChangeArrowheads="1"/>
          </p:cNvSpPr>
          <p:nvPr>
            <p:ph type="body" idx="1"/>
          </p:nvPr>
        </p:nvSpPr>
        <p:spPr>
          <a:xfrm>
            <a:off x="250824" y="1268413"/>
            <a:ext cx="8641655" cy="3683000"/>
          </a:xfrm>
        </p:spPr>
        <p:txBody>
          <a:bodyPr/>
          <a:lstStyle/>
          <a:p>
            <a:pPr marL="0" indent="0">
              <a:spcBef>
                <a:spcPts val="600"/>
              </a:spcBef>
              <a:spcAft>
                <a:spcPts val="600"/>
              </a:spcAft>
              <a:buNone/>
            </a:pPr>
            <a:r>
              <a:rPr lang="en-US" altLang="zh-TW" sz="1600" dirty="0">
                <a:solidFill>
                  <a:srgbClr val="0000FF"/>
                </a:solidFill>
              </a:rPr>
              <a:t>(</a:t>
            </a:r>
            <a:r>
              <a:rPr lang="zh-TW" altLang="en-US" sz="1600" dirty="0">
                <a:solidFill>
                  <a:srgbClr val="0000FF"/>
                </a:solidFill>
              </a:rPr>
              <a:t>二</a:t>
            </a:r>
            <a:r>
              <a:rPr lang="en-US" altLang="zh-TW" sz="1600" dirty="0">
                <a:solidFill>
                  <a:srgbClr val="0000FF"/>
                </a:solidFill>
              </a:rPr>
              <a:t>)</a:t>
            </a:r>
            <a:r>
              <a:rPr lang="zh-TW" altLang="en-US" sz="1600" dirty="0">
                <a:solidFill>
                  <a:srgbClr val="0000FF"/>
                </a:solidFill>
              </a:rPr>
              <a:t>區分理論</a:t>
            </a:r>
            <a:br>
              <a:rPr lang="zh-TW" altLang="en-US" sz="1600" dirty="0"/>
            </a:br>
            <a:r>
              <a:rPr lang="zh-TW" altLang="en-US" sz="1600" dirty="0"/>
              <a:t>然而應如何區辨公法與私法，向來素有多項公私法區分理論，以下分別一一說明之：</a:t>
            </a:r>
            <a:br>
              <a:rPr lang="zh-TW" altLang="en-US" sz="1600" dirty="0"/>
            </a:br>
            <a:r>
              <a:rPr lang="en-US" altLang="zh-TW" sz="1600" dirty="0"/>
              <a:t>1.</a:t>
            </a:r>
            <a:r>
              <a:rPr lang="zh-TW" altLang="en-US" sz="1600" dirty="0"/>
              <a:t>利益說</a:t>
            </a:r>
            <a:br>
              <a:rPr lang="zh-TW" altLang="en-US" sz="1600" dirty="0"/>
            </a:br>
            <a:r>
              <a:rPr lang="zh-TW" altLang="en-US" sz="1600" dirty="0"/>
              <a:t>以法律所欲保護之利益為區分之標準，若利益為公益，則該法即為公法；反之若欲保護者為私益，則為私法。</a:t>
            </a:r>
            <a:br>
              <a:rPr lang="zh-TW" altLang="en-US" sz="1600" dirty="0"/>
            </a:br>
            <a:r>
              <a:rPr lang="zh-TW" altLang="en-US" sz="1600" dirty="0"/>
              <a:t>此說的缺點在於，公益與私益的區分並非絕對可以一分為二，有時一部法律除了保護私益之目的以外亦蘊含保護公益之意旨在內；另外，公益應如何界定，亦是一困難的問題，並非多數人之利益即謂之為公益。</a:t>
            </a:r>
            <a:br>
              <a:rPr lang="zh-TW" altLang="en-US" sz="1600" dirty="0"/>
            </a:br>
            <a:r>
              <a:rPr lang="en-US" altLang="zh-TW" sz="1600" dirty="0"/>
              <a:t>2.</a:t>
            </a:r>
            <a:r>
              <a:rPr lang="zh-TW" altLang="en-US" sz="1600" dirty="0"/>
              <a:t>從屬說</a:t>
            </a:r>
            <a:br>
              <a:rPr lang="zh-TW" altLang="en-US" sz="1600" dirty="0"/>
            </a:br>
            <a:r>
              <a:rPr lang="zh-TW" altLang="en-US" sz="1600" dirty="0"/>
              <a:t>此說主要著重於公法之上下隸屬特性，認為若該法規定之法律關係，係不平等的權力服從關係，即為公法；反之，則為私法。</a:t>
            </a:r>
            <a:br>
              <a:rPr lang="zh-TW" altLang="en-US" sz="1600" dirty="0"/>
            </a:br>
            <a:r>
              <a:rPr lang="zh-TW" altLang="en-US" sz="1600" dirty="0"/>
              <a:t>此說缺點在於公法關係並不只限有上下隸屬關係之情形，諸如行政事實行為、行政契約等，皆無法被此說涵括在公法之列。</a:t>
            </a:r>
            <a:br>
              <a:rPr lang="zh-TW" altLang="en-US" sz="1600" dirty="0"/>
            </a:br>
            <a:r>
              <a:rPr lang="en-US" altLang="zh-TW" sz="1600" dirty="0"/>
              <a:t>3.</a:t>
            </a:r>
            <a:r>
              <a:rPr lang="zh-TW" altLang="en-US" sz="1600" dirty="0"/>
              <a:t>主體說</a:t>
            </a:r>
            <a:br>
              <a:rPr lang="zh-TW" altLang="en-US" sz="1600" dirty="0"/>
            </a:br>
            <a:r>
              <a:rPr lang="zh-TW" altLang="en-US" sz="1600" dirty="0"/>
              <a:t>認為法律關係只要有一方當事人為國家或其他國家高權、公權力主體，則該法為公法；若兩方皆非國家公權力主體，則為私法。</a:t>
            </a:r>
            <a:br>
              <a:rPr lang="zh-TW" altLang="en-US" sz="1600" dirty="0"/>
            </a:br>
            <a:r>
              <a:rPr lang="zh-TW" altLang="en-US" sz="1600" dirty="0"/>
              <a:t>此說最大的問題在於，完全排除了國家可以立於私人地位從事私經濟行為之可能。</a:t>
            </a:r>
            <a:br>
              <a:rPr lang="zh-TW" altLang="en-US" sz="1600" dirty="0"/>
            </a:br>
            <a:r>
              <a:rPr lang="en-US" altLang="zh-TW" sz="1600" dirty="0"/>
              <a:t>4.</a:t>
            </a:r>
            <a:r>
              <a:rPr lang="zh-TW" altLang="en-US" sz="1600" dirty="0"/>
              <a:t>新主體說</a:t>
            </a:r>
            <a:br>
              <a:rPr lang="zh-TW" altLang="en-US" sz="1600" dirty="0"/>
            </a:br>
            <a:r>
              <a:rPr lang="zh-TW" altLang="en-US" sz="1600" dirty="0"/>
              <a:t>此說為目前的通說，以法規歸屬的主體為判斷之標準，如果是僅有國家或其他公權力主體得為法規所歸屬之主體，則該法為公法；反之，若任何人</a:t>
            </a:r>
            <a:r>
              <a:rPr lang="en-US" altLang="zh-TW" sz="1600" dirty="0"/>
              <a:t>(</a:t>
            </a:r>
            <a:r>
              <a:rPr lang="zh-TW" altLang="en-US" sz="1600" dirty="0"/>
              <a:t>包含國家、公權力主體或私人</a:t>
            </a:r>
            <a:r>
              <a:rPr lang="en-US" altLang="zh-TW" sz="1600" dirty="0"/>
              <a:t>)</a:t>
            </a:r>
            <a:r>
              <a:rPr lang="zh-TW" altLang="en-US" sz="1600" dirty="0"/>
              <a:t>均得為法規所歸屬之主體者，則為私法。</a:t>
            </a:r>
            <a:endParaRPr lang="en-US" altLang="zh-TW" sz="1600" dirty="0">
              <a:solidFill>
                <a:srgbClr val="0000FF"/>
              </a:solidFill>
            </a:endParaRPr>
          </a:p>
        </p:txBody>
      </p:sp>
      <p:sp>
        <p:nvSpPr>
          <p:cNvPr id="1126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78C8F07D-F96C-4163-AC3C-19BBCC4E2F84}" type="slidenum">
              <a:rPr kumimoji="0" lang="en-US" altLang="zh-TW" sz="1000" smtClean="0"/>
              <a:pPr eaLnBrk="1" hangingPunct="1">
                <a:spcBef>
                  <a:spcPct val="0"/>
                </a:spcBef>
                <a:buClrTx/>
                <a:buSzTx/>
                <a:buFontTx/>
                <a:buNone/>
              </a:pPr>
              <a:t>15</a:t>
            </a:fld>
            <a:endParaRPr kumimoji="0" lang="en-US" altLang="zh-TW" sz="1000"/>
          </a:p>
        </p:txBody>
      </p:sp>
    </p:spTree>
    <p:extLst>
      <p:ext uri="{BB962C8B-B14F-4D97-AF65-F5344CB8AC3E}">
        <p14:creationId xmlns:p14="http://schemas.microsoft.com/office/powerpoint/2010/main" val="32908974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90F1F1"/>
            </a:gs>
            <a:gs pos="50000">
              <a:srgbClr val="BCF5F5"/>
            </a:gs>
            <a:gs pos="100000">
              <a:srgbClr val="DFF9F9"/>
            </a:gs>
          </a:gsLst>
          <a:lin ang="5400000"/>
        </a:gra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87450" y="1989138"/>
            <a:ext cx="7200900" cy="823912"/>
          </a:xfrm>
        </p:spPr>
        <p:txBody>
          <a:bodyPr/>
          <a:lstStyle/>
          <a:p>
            <a:pPr algn="ctr" eaLnBrk="1" hangingPunct="1"/>
            <a:r>
              <a:rPr lang="zh-TW" altLang="en-US" sz="6000">
                <a:solidFill>
                  <a:srgbClr val="0000FF"/>
                </a:solidFill>
                <a:latin typeface="標楷體" pitchFamily="65" charset="-120"/>
              </a:rPr>
              <a:t>二、異議、申訴程序</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11560" y="620688"/>
            <a:ext cx="5040312" cy="473075"/>
          </a:xfrm>
        </p:spPr>
        <p:txBody>
          <a:bodyPr/>
          <a:lstStyle/>
          <a:p>
            <a:pPr eaLnBrk="1" hangingPunct="1"/>
            <a:r>
              <a:rPr lang="zh-TW" altLang="en-US" dirty="0">
                <a:latin typeface="標楷體" pitchFamily="65" charset="-120"/>
              </a:rPr>
              <a:t>二、異議、申訴程序</a:t>
            </a:r>
          </a:p>
        </p:txBody>
      </p:sp>
      <p:sp>
        <p:nvSpPr>
          <p:cNvPr id="17411" name="Rectangle 3"/>
          <p:cNvSpPr>
            <a:spLocks noGrp="1" noChangeArrowheads="1"/>
          </p:cNvSpPr>
          <p:nvPr>
            <p:ph type="body" idx="1"/>
          </p:nvPr>
        </p:nvSpPr>
        <p:spPr>
          <a:xfrm>
            <a:off x="395288" y="1412875"/>
            <a:ext cx="8280400" cy="4679950"/>
          </a:xfrm>
        </p:spPr>
        <p:txBody>
          <a:bodyPr/>
          <a:lstStyle/>
          <a:p>
            <a:pPr marL="0" indent="0">
              <a:lnSpc>
                <a:spcPct val="150000"/>
              </a:lnSpc>
              <a:buNone/>
            </a:pPr>
            <a:r>
              <a:rPr lang="en-US" altLang="zh-TW" sz="2400" b="1" dirty="0">
                <a:solidFill>
                  <a:srgbClr val="0000FF"/>
                </a:solidFill>
              </a:rPr>
              <a:t>2.1</a:t>
            </a:r>
            <a:r>
              <a:rPr lang="zh-TW" altLang="zh-TW" sz="2400" b="1" dirty="0">
                <a:solidFill>
                  <a:srgbClr val="0000FF"/>
                </a:solidFill>
              </a:rPr>
              <a:t>異議之提出與處理</a:t>
            </a:r>
          </a:p>
          <a:p>
            <a:pPr lvl="1">
              <a:lnSpc>
                <a:spcPct val="150000"/>
              </a:lnSpc>
            </a:pPr>
            <a:r>
              <a:rPr lang="en-US" altLang="zh-TW" sz="2000" b="1" dirty="0">
                <a:solidFill>
                  <a:srgbClr val="0000FF"/>
                </a:solidFill>
              </a:rPr>
              <a:t>2.1.1</a:t>
            </a:r>
            <a:r>
              <a:rPr lang="zh-TW" altLang="zh-TW" sz="2000" b="1" dirty="0">
                <a:solidFill>
                  <a:srgbClr val="0000FF"/>
                </a:solidFill>
              </a:rPr>
              <a:t>提出異議之事由</a:t>
            </a:r>
          </a:p>
          <a:p>
            <a:pPr lvl="1">
              <a:lnSpc>
                <a:spcPct val="150000"/>
              </a:lnSpc>
            </a:pPr>
            <a:r>
              <a:rPr lang="zh-TW" altLang="zh-TW" sz="2000" b="1" dirty="0">
                <a:solidFill>
                  <a:srgbClr val="0000FF"/>
                </a:solidFill>
              </a:rPr>
              <a:t>第一種</a:t>
            </a:r>
            <a:r>
              <a:rPr lang="zh-TW" altLang="zh-TW" sz="2000" dirty="0">
                <a:solidFill>
                  <a:srgbClr val="0000FF"/>
                </a:solidFill>
              </a:rPr>
              <a:t>是廠商對於機關辦理採購之招標、審標、決標等任一違反法令之行為，得以書面向招標機關提出異議</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75</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a:t>
            </a:r>
          </a:p>
          <a:p>
            <a:pPr lvl="1">
              <a:lnSpc>
                <a:spcPct val="150000"/>
              </a:lnSpc>
            </a:pPr>
            <a:r>
              <a:rPr lang="zh-TW" altLang="zh-TW" sz="2000" b="1" dirty="0">
                <a:solidFill>
                  <a:srgbClr val="0000FF"/>
                </a:solidFill>
              </a:rPr>
              <a:t>第二種</a:t>
            </a:r>
            <a:r>
              <a:rPr lang="zh-TW" altLang="zh-TW" sz="2000" dirty="0">
                <a:solidFill>
                  <a:srgbClr val="0000FF"/>
                </a:solidFill>
              </a:rPr>
              <a:t>是本法特別規定，廠商對於機關在其參與投標或履約時，認其有本法第</a:t>
            </a:r>
            <a:r>
              <a:rPr lang="en-US" altLang="zh-TW" sz="2000" dirty="0">
                <a:solidFill>
                  <a:srgbClr val="0000FF"/>
                </a:solidFill>
              </a:rPr>
              <a:t>101</a:t>
            </a:r>
            <a:r>
              <a:rPr lang="zh-TW" altLang="zh-TW" sz="2000" dirty="0">
                <a:solidFill>
                  <a:srgbClr val="0000FF"/>
                </a:solidFill>
              </a:rPr>
              <a:t>條各款情形之一，通知其將於政府採購公報上刊登此一情形，而廠商認機關所為通知違反本法或有所不實，得以書面向該機關提出異議</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102</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a:t>
            </a:r>
          </a:p>
        </p:txBody>
      </p:sp>
      <p:sp>
        <p:nvSpPr>
          <p:cNvPr id="1741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BBD5E359-5184-41AD-B29C-6AEB6CC4CC85}" type="slidenum">
              <a:rPr kumimoji="0" lang="en-US" altLang="zh-TW" sz="1000" smtClean="0"/>
              <a:pPr eaLnBrk="1" hangingPunct="1">
                <a:spcBef>
                  <a:spcPct val="0"/>
                </a:spcBef>
                <a:buClrTx/>
                <a:buSzTx/>
                <a:buFontTx/>
                <a:buNone/>
              </a:pPr>
              <a:t>17</a:t>
            </a:fld>
            <a:endParaRPr kumimoji="0" lang="en-US" altLang="zh-TW" sz="10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39552" y="620688"/>
            <a:ext cx="5040312" cy="473075"/>
          </a:xfrm>
        </p:spPr>
        <p:txBody>
          <a:bodyPr/>
          <a:lstStyle/>
          <a:p>
            <a:pPr eaLnBrk="1" hangingPunct="1"/>
            <a:r>
              <a:rPr lang="zh-TW" altLang="en-US" dirty="0">
                <a:latin typeface="標楷體" pitchFamily="65" charset="-120"/>
              </a:rPr>
              <a:t>二、異議、申訴程序</a:t>
            </a:r>
          </a:p>
        </p:txBody>
      </p:sp>
      <p:sp>
        <p:nvSpPr>
          <p:cNvPr id="11267" name="Rectangle 3"/>
          <p:cNvSpPr>
            <a:spLocks noGrp="1" noChangeArrowheads="1"/>
          </p:cNvSpPr>
          <p:nvPr>
            <p:ph type="body" idx="1"/>
          </p:nvPr>
        </p:nvSpPr>
        <p:spPr>
          <a:xfrm>
            <a:off x="395536" y="1196752"/>
            <a:ext cx="8424862" cy="3816350"/>
          </a:xfrm>
        </p:spPr>
        <p:txBody>
          <a:bodyPr/>
          <a:lstStyle/>
          <a:p>
            <a:pPr marL="0" indent="0">
              <a:buNone/>
              <a:defRPr/>
            </a:pPr>
            <a:r>
              <a:rPr lang="en-US" altLang="zh-TW" sz="2400" b="1" dirty="0">
                <a:solidFill>
                  <a:srgbClr val="0000FF"/>
                </a:solidFill>
              </a:rPr>
              <a:t>2.1</a:t>
            </a:r>
            <a:r>
              <a:rPr lang="zh-TW" altLang="zh-TW" sz="2400" b="1" dirty="0">
                <a:solidFill>
                  <a:srgbClr val="0000FF"/>
                </a:solidFill>
              </a:rPr>
              <a:t>異議之提出與處理</a:t>
            </a:r>
          </a:p>
          <a:p>
            <a:pPr lvl="1">
              <a:defRPr/>
            </a:pPr>
            <a:r>
              <a:rPr lang="en-US" altLang="zh-TW" sz="1800" b="1" dirty="0">
                <a:solidFill>
                  <a:srgbClr val="0000FF"/>
                </a:solidFill>
              </a:rPr>
              <a:t>2.1.2</a:t>
            </a:r>
            <a:r>
              <a:rPr lang="zh-TW" altLang="zh-TW" sz="1800" b="1" dirty="0">
                <a:solidFill>
                  <a:srgbClr val="0000FF"/>
                </a:solidFill>
              </a:rPr>
              <a:t>提出異議之期限</a:t>
            </a:r>
            <a:endParaRPr lang="zh-TW" altLang="zh-TW" sz="1800" dirty="0">
              <a:solidFill>
                <a:srgbClr val="0000FF"/>
              </a:solidFill>
            </a:endParaRPr>
          </a:p>
          <a:p>
            <a:pPr marL="457200" lvl="1" indent="0">
              <a:buClr>
                <a:srgbClr val="0000FF"/>
              </a:buClr>
              <a:buSzPct val="100000"/>
              <a:buFont typeface="Wingdings" pitchFamily="2" charset="2"/>
              <a:buNone/>
              <a:defRPr/>
            </a:pPr>
            <a:r>
              <a:rPr lang="zh-TW" altLang="zh-TW" sz="1800" dirty="0">
                <a:solidFill>
                  <a:srgbClr val="0000FF"/>
                </a:solidFill>
              </a:rPr>
              <a:t>提出異議期限，視其內容分為四類</a:t>
            </a:r>
            <a:r>
              <a:rPr lang="zh-TW" altLang="en-US" sz="1800" dirty="0">
                <a:solidFill>
                  <a:srgbClr val="0000FF"/>
                </a:solidFill>
              </a:rPr>
              <a:t>：</a:t>
            </a:r>
            <a:endParaRPr lang="zh-TW" altLang="zh-TW" sz="1800" dirty="0">
              <a:solidFill>
                <a:srgbClr val="0000FF"/>
              </a:solidFill>
            </a:endParaRPr>
          </a:p>
          <a:p>
            <a:pPr marL="800100" lvl="1" indent="-342900">
              <a:buClr>
                <a:srgbClr val="0000FF"/>
              </a:buClr>
              <a:buSzPct val="100000"/>
              <a:buFont typeface="+mj-lt"/>
              <a:buAutoNum type="arabicPeriod"/>
              <a:defRPr/>
            </a:pPr>
            <a:r>
              <a:rPr lang="zh-TW" altLang="zh-TW" sz="1800" dirty="0">
                <a:solidFill>
                  <a:srgbClr val="0000FF"/>
                </a:solidFill>
              </a:rPr>
              <a:t>對招標文件規定提出異議者，為自公告日或邀標之次日起等標期之四分之一，其尾數不足</a:t>
            </a:r>
            <a:r>
              <a:rPr lang="en-US" altLang="zh-TW" sz="1800" dirty="0">
                <a:solidFill>
                  <a:srgbClr val="0000FF"/>
                </a:solidFill>
              </a:rPr>
              <a:t>1</a:t>
            </a:r>
            <a:r>
              <a:rPr lang="zh-TW" altLang="zh-TW" sz="1800" dirty="0">
                <a:solidFill>
                  <a:srgbClr val="0000FF"/>
                </a:solidFill>
              </a:rPr>
              <a:t>日者，以</a:t>
            </a:r>
            <a:r>
              <a:rPr lang="en-US" altLang="zh-TW" sz="1800" dirty="0">
                <a:solidFill>
                  <a:srgbClr val="0000FF"/>
                </a:solidFill>
              </a:rPr>
              <a:t>1</a:t>
            </a:r>
            <a:r>
              <a:rPr lang="zh-TW" altLang="zh-TW" sz="1800" dirty="0">
                <a:solidFill>
                  <a:srgbClr val="0000FF"/>
                </a:solidFill>
              </a:rPr>
              <a:t>日計。但不得少於</a:t>
            </a:r>
            <a:r>
              <a:rPr lang="en-US" altLang="zh-TW" sz="1800" dirty="0">
                <a:solidFill>
                  <a:srgbClr val="0000FF"/>
                </a:solidFill>
              </a:rPr>
              <a:t>10</a:t>
            </a:r>
            <a:r>
              <a:rPr lang="zh-TW" altLang="zh-TW" sz="1800" dirty="0">
                <a:solidFill>
                  <a:srgbClr val="0000FF"/>
                </a:solidFill>
              </a:rPr>
              <a:t>日。</a:t>
            </a:r>
          </a:p>
          <a:p>
            <a:pPr marL="800100" lvl="1" indent="-342900">
              <a:buClr>
                <a:srgbClr val="0000FF"/>
              </a:buClr>
              <a:buSzPct val="100000"/>
              <a:buFont typeface="+mj-lt"/>
              <a:buAutoNum type="arabicPeriod"/>
              <a:defRPr/>
            </a:pPr>
            <a:r>
              <a:rPr lang="zh-TW" altLang="zh-TW" sz="1800" dirty="0">
                <a:solidFill>
                  <a:srgbClr val="0000FF"/>
                </a:solidFill>
              </a:rPr>
              <a:t>對招標文件規定之釋疑、後續說明、變更或補充提出異議者，為接獲機關通知或機關公告之次日起</a:t>
            </a:r>
            <a:r>
              <a:rPr lang="en-US" altLang="zh-TW" sz="1800" dirty="0">
                <a:solidFill>
                  <a:srgbClr val="0000FF"/>
                </a:solidFill>
              </a:rPr>
              <a:t>10</a:t>
            </a:r>
            <a:r>
              <a:rPr lang="zh-TW" altLang="zh-TW" sz="1800" dirty="0">
                <a:solidFill>
                  <a:srgbClr val="0000FF"/>
                </a:solidFill>
              </a:rPr>
              <a:t>日。</a:t>
            </a:r>
          </a:p>
          <a:p>
            <a:pPr marL="800100" lvl="1" indent="-342900">
              <a:buClr>
                <a:srgbClr val="0000FF"/>
              </a:buClr>
              <a:buSzPct val="100000"/>
              <a:buFont typeface="+mj-lt"/>
              <a:buAutoNum type="arabicPeriod"/>
              <a:defRPr/>
            </a:pPr>
            <a:r>
              <a:rPr lang="zh-TW" altLang="zh-TW" sz="1800" dirty="0">
                <a:solidFill>
                  <a:srgbClr val="0000FF"/>
                </a:solidFill>
              </a:rPr>
              <a:t>對採購之過程、結果提出異議者，為接獲機關通知或機關公告之次日起</a:t>
            </a:r>
            <a:r>
              <a:rPr lang="en-US" altLang="zh-TW" sz="1800" dirty="0">
                <a:solidFill>
                  <a:srgbClr val="0000FF"/>
                </a:solidFill>
              </a:rPr>
              <a:t>10</a:t>
            </a:r>
            <a:r>
              <a:rPr lang="zh-TW" altLang="zh-TW" sz="1800" dirty="0">
                <a:solidFill>
                  <a:srgbClr val="0000FF"/>
                </a:solidFill>
              </a:rPr>
              <a:t>日。其過程或結果未經通知或公告者，為知悉或可得而知悉之次日起</a:t>
            </a:r>
            <a:r>
              <a:rPr lang="en-US" altLang="zh-TW" sz="1800" dirty="0">
                <a:solidFill>
                  <a:srgbClr val="0000FF"/>
                </a:solidFill>
              </a:rPr>
              <a:t>10</a:t>
            </a:r>
            <a:r>
              <a:rPr lang="zh-TW" altLang="zh-TW" sz="1800" dirty="0">
                <a:solidFill>
                  <a:srgbClr val="0000FF"/>
                </a:solidFill>
              </a:rPr>
              <a:t>日。但屬招標、審標、決標事項者，至遲不得逾決標日之次日起</a:t>
            </a:r>
            <a:r>
              <a:rPr lang="en-US" altLang="zh-TW" sz="1800" dirty="0">
                <a:solidFill>
                  <a:srgbClr val="0000FF"/>
                </a:solidFill>
              </a:rPr>
              <a:t>15</a:t>
            </a:r>
            <a:r>
              <a:rPr lang="zh-TW" altLang="zh-TW" sz="1800" dirty="0">
                <a:solidFill>
                  <a:srgbClr val="0000FF"/>
                </a:solidFill>
              </a:rPr>
              <a:t>日。</a:t>
            </a:r>
          </a:p>
          <a:p>
            <a:pPr marL="800100" lvl="1" indent="-342900">
              <a:buClr>
                <a:srgbClr val="0000FF"/>
              </a:buClr>
              <a:buSzPct val="100000"/>
              <a:buFont typeface="+mj-lt"/>
              <a:buAutoNum type="arabicPeriod"/>
              <a:defRPr/>
            </a:pPr>
            <a:r>
              <a:rPr lang="zh-TW" altLang="zh-TW" sz="1800" dirty="0">
                <a:solidFill>
                  <a:srgbClr val="0000FF"/>
                </a:solidFill>
              </a:rPr>
              <a:t>對廠商對於依本法第</a:t>
            </a:r>
            <a:r>
              <a:rPr lang="en-US" altLang="zh-TW" sz="1800" dirty="0">
                <a:solidFill>
                  <a:srgbClr val="0000FF"/>
                </a:solidFill>
              </a:rPr>
              <a:t>101</a:t>
            </a:r>
            <a:r>
              <a:rPr lang="zh-TW" altLang="zh-TW" sz="1800" dirty="0">
                <a:solidFill>
                  <a:srgbClr val="0000FF"/>
                </a:solidFill>
              </a:rPr>
              <a:t>條之通知，為接獲通知之次日起</a:t>
            </a:r>
            <a:r>
              <a:rPr lang="en-US" altLang="zh-TW" sz="1800" dirty="0">
                <a:solidFill>
                  <a:srgbClr val="0000FF"/>
                </a:solidFill>
              </a:rPr>
              <a:t>20</a:t>
            </a:r>
            <a:r>
              <a:rPr lang="zh-TW" altLang="zh-TW" sz="1800" dirty="0">
                <a:solidFill>
                  <a:srgbClr val="0000FF"/>
                </a:solidFill>
              </a:rPr>
              <a:t>日。</a:t>
            </a:r>
          </a:p>
          <a:p>
            <a:pPr marL="457200" lvl="1" indent="0">
              <a:buFont typeface="Wingdings" pitchFamily="2" charset="2"/>
              <a:buNone/>
              <a:defRPr/>
            </a:pPr>
            <a:r>
              <a:rPr lang="zh-TW" altLang="zh-TW" sz="1800" b="1" dirty="0">
                <a:solidFill>
                  <a:srgbClr val="0000FF"/>
                </a:solidFill>
              </a:rPr>
              <a:t>如果廠商逾期提出異議者，究應如何處理？</a:t>
            </a:r>
            <a:endParaRPr lang="zh-TW" altLang="zh-TW" sz="1800" dirty="0">
              <a:solidFill>
                <a:srgbClr val="0000FF"/>
              </a:solidFill>
            </a:endParaRPr>
          </a:p>
          <a:p>
            <a:pPr marL="457200" lvl="1" indent="0">
              <a:buNone/>
              <a:defRPr/>
            </a:pPr>
            <a:r>
              <a:rPr lang="zh-TW" altLang="zh-TW" sz="1800" dirty="0">
                <a:solidFill>
                  <a:srgbClr val="0000FF"/>
                </a:solidFill>
              </a:rPr>
              <a:t>依本法施行細則第</a:t>
            </a:r>
            <a:r>
              <a:rPr lang="en-US" altLang="zh-TW" sz="1800" dirty="0">
                <a:solidFill>
                  <a:srgbClr val="0000FF"/>
                </a:solidFill>
              </a:rPr>
              <a:t>105</a:t>
            </a:r>
            <a:r>
              <a:rPr lang="zh-TW" altLang="zh-TW" sz="1800" dirty="0">
                <a:solidFill>
                  <a:srgbClr val="0000FF"/>
                </a:solidFill>
              </a:rPr>
              <a:t>條規定</a:t>
            </a:r>
            <a:r>
              <a:rPr lang="zh-TW" altLang="en-US" sz="1800" dirty="0">
                <a:solidFill>
                  <a:srgbClr val="0000FF"/>
                </a:solidFill>
              </a:rPr>
              <a:t>：</a:t>
            </a:r>
            <a:r>
              <a:rPr lang="zh-TW" altLang="zh-TW" sz="1800" dirty="0">
                <a:solidFill>
                  <a:srgbClr val="0000FF"/>
                </a:solidFill>
              </a:rPr>
              <a:t>「異議逾越法定期限者，應不予受理。」故倘若仍允許廠商逾期提出異議，恐將使已進行之採購程序流於浪費，並有損及其他廠商權益之虞，亦會使機關採購陷於不確定狀態，而害及公益。因此，才會立法明定應不予受理。惟採購機關於評估後如認廠商之異議雖逾期，但其異議有實質理由者，仍得自行撤銷或變更原處理結果或暫停採購程序之進行</a:t>
            </a:r>
            <a:r>
              <a:rPr lang="en-US" altLang="zh-TW" sz="1800" dirty="0">
                <a:solidFill>
                  <a:srgbClr val="0000FF"/>
                </a:solidFill>
              </a:rPr>
              <a:t>(</a:t>
            </a:r>
            <a:r>
              <a:rPr lang="zh-TW" altLang="zh-TW" sz="1800" dirty="0">
                <a:solidFill>
                  <a:srgbClr val="0000FF"/>
                </a:solidFill>
              </a:rPr>
              <a:t>本法施行細則第</a:t>
            </a:r>
            <a:r>
              <a:rPr lang="en-US" altLang="zh-TW" sz="1800" dirty="0">
                <a:solidFill>
                  <a:srgbClr val="0000FF"/>
                </a:solidFill>
              </a:rPr>
              <a:t>105</a:t>
            </a:r>
            <a:r>
              <a:rPr lang="zh-TW" altLang="zh-TW" sz="1800" dirty="0">
                <a:solidFill>
                  <a:srgbClr val="0000FF"/>
                </a:solidFill>
              </a:rPr>
              <a:t>條之</a:t>
            </a:r>
            <a:r>
              <a:rPr lang="en-US" altLang="zh-TW" sz="1800" dirty="0">
                <a:solidFill>
                  <a:srgbClr val="0000FF"/>
                </a:solidFill>
              </a:rPr>
              <a:t>1)</a:t>
            </a:r>
            <a:r>
              <a:rPr lang="zh-TW" altLang="zh-TW" sz="1800" dirty="0">
                <a:solidFill>
                  <a:srgbClr val="0000FF"/>
                </a:solidFill>
              </a:rPr>
              <a:t>。</a:t>
            </a:r>
            <a:endParaRPr lang="zh-TW" altLang="en-US" sz="1800" dirty="0">
              <a:solidFill>
                <a:srgbClr val="0000FF"/>
              </a:solidFill>
            </a:endParaRPr>
          </a:p>
        </p:txBody>
      </p:sp>
      <p:sp>
        <p:nvSpPr>
          <p:cNvPr id="1843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31D7510C-D7B1-4997-B7D8-CB0000B1F1E8}" type="slidenum">
              <a:rPr kumimoji="0" lang="en-US" altLang="zh-TW" sz="1000" smtClean="0"/>
              <a:pPr eaLnBrk="1" hangingPunct="1">
                <a:spcBef>
                  <a:spcPct val="0"/>
                </a:spcBef>
                <a:buClrTx/>
                <a:buSzTx/>
                <a:buFontTx/>
                <a:buNone/>
              </a:pPr>
              <a:t>18</a:t>
            </a:fld>
            <a:endParaRPr kumimoji="0" lang="en-US" altLang="zh-TW" sz="10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827584" y="620688"/>
            <a:ext cx="5040312" cy="473075"/>
          </a:xfrm>
        </p:spPr>
        <p:txBody>
          <a:bodyPr/>
          <a:lstStyle/>
          <a:p>
            <a:pPr eaLnBrk="1" hangingPunct="1"/>
            <a:r>
              <a:rPr lang="zh-TW" altLang="en-US" dirty="0">
                <a:latin typeface="標楷體" pitchFamily="65" charset="-120"/>
              </a:rPr>
              <a:t>二、異議、申訴程序</a:t>
            </a:r>
          </a:p>
        </p:txBody>
      </p:sp>
      <p:sp>
        <p:nvSpPr>
          <p:cNvPr id="20483" name="Rectangle 3"/>
          <p:cNvSpPr>
            <a:spLocks noGrp="1" noChangeArrowheads="1"/>
          </p:cNvSpPr>
          <p:nvPr>
            <p:ph type="body" idx="1"/>
          </p:nvPr>
        </p:nvSpPr>
        <p:spPr>
          <a:xfrm>
            <a:off x="232697" y="1268760"/>
            <a:ext cx="8640638" cy="3889375"/>
          </a:xfrm>
        </p:spPr>
        <p:txBody>
          <a:bodyPr/>
          <a:lstStyle/>
          <a:p>
            <a:pPr marL="0" indent="0">
              <a:lnSpc>
                <a:spcPct val="150000"/>
              </a:lnSpc>
              <a:buNone/>
            </a:pPr>
            <a:r>
              <a:rPr lang="en-US" altLang="zh-TW" sz="2400" b="1" dirty="0">
                <a:solidFill>
                  <a:srgbClr val="0000FF"/>
                </a:solidFill>
              </a:rPr>
              <a:t>2.1</a:t>
            </a:r>
            <a:r>
              <a:rPr lang="zh-TW" altLang="zh-TW" sz="2400" b="1" dirty="0">
                <a:solidFill>
                  <a:srgbClr val="0000FF"/>
                </a:solidFill>
              </a:rPr>
              <a:t>異議之提出與處理</a:t>
            </a:r>
          </a:p>
          <a:p>
            <a:pPr lvl="1">
              <a:lnSpc>
                <a:spcPct val="150000"/>
              </a:lnSpc>
            </a:pPr>
            <a:r>
              <a:rPr lang="en-US" altLang="zh-TW" sz="1800" b="1" dirty="0">
                <a:solidFill>
                  <a:srgbClr val="0000FF"/>
                </a:solidFill>
              </a:rPr>
              <a:t>2.1.3</a:t>
            </a:r>
            <a:r>
              <a:rPr lang="zh-TW" altLang="zh-TW" sz="1800" b="1" dirty="0">
                <a:solidFill>
                  <a:srgbClr val="0000FF"/>
                </a:solidFill>
              </a:rPr>
              <a:t>異議之處理</a:t>
            </a:r>
            <a:endParaRPr lang="zh-TW" altLang="zh-TW" sz="1800" dirty="0">
              <a:solidFill>
                <a:srgbClr val="0000FF"/>
              </a:solidFill>
            </a:endParaRPr>
          </a:p>
          <a:p>
            <a:pPr lvl="1">
              <a:lnSpc>
                <a:spcPct val="150000"/>
              </a:lnSpc>
            </a:pPr>
            <a:r>
              <a:rPr lang="zh-TW" altLang="zh-TW" sz="1800" dirty="0">
                <a:solidFill>
                  <a:srgbClr val="0000FF"/>
                </a:solidFill>
              </a:rPr>
              <a:t>招標機關對於廠商所提異議，「應自收受異議之次日起</a:t>
            </a:r>
            <a:r>
              <a:rPr lang="en-US" altLang="zh-TW" sz="1800" dirty="0">
                <a:solidFill>
                  <a:srgbClr val="0000FF"/>
                </a:solidFill>
              </a:rPr>
              <a:t>15</a:t>
            </a:r>
            <a:r>
              <a:rPr lang="zh-TW" altLang="zh-TW" sz="1800" dirty="0">
                <a:solidFill>
                  <a:srgbClr val="0000FF"/>
                </a:solidFill>
              </a:rPr>
              <a:t>日內為適當之處理，並將處理結果以書面通知提出異議之廠商。其處理結果涉及變更或補充招標文件內容者，除選擇性招標之規格標與價格標及限制性招標應以書面通知各廠商外，應另行公告，並視需要延長等標期」</a:t>
            </a:r>
            <a:r>
              <a:rPr lang="en-US" altLang="zh-TW" sz="1800" dirty="0">
                <a:solidFill>
                  <a:srgbClr val="0000FF"/>
                </a:solidFill>
              </a:rPr>
              <a:t>(</a:t>
            </a:r>
            <a:r>
              <a:rPr lang="zh-TW" altLang="zh-TW" sz="1800" dirty="0">
                <a:solidFill>
                  <a:srgbClr val="0000FF"/>
                </a:solidFill>
              </a:rPr>
              <a:t>本法第</a:t>
            </a:r>
            <a:r>
              <a:rPr lang="en-US" altLang="zh-TW" sz="1800" dirty="0">
                <a:solidFill>
                  <a:srgbClr val="0000FF"/>
                </a:solidFill>
              </a:rPr>
              <a:t>75</a:t>
            </a:r>
            <a:r>
              <a:rPr lang="zh-TW" altLang="zh-TW" sz="1800" dirty="0">
                <a:solidFill>
                  <a:srgbClr val="0000FF"/>
                </a:solidFill>
              </a:rPr>
              <a:t>條第</a:t>
            </a:r>
            <a:r>
              <a:rPr lang="en-US" altLang="zh-TW" sz="1800" dirty="0">
                <a:solidFill>
                  <a:srgbClr val="0000FF"/>
                </a:solidFill>
              </a:rPr>
              <a:t>2</a:t>
            </a:r>
            <a:r>
              <a:rPr lang="zh-TW" altLang="zh-TW" sz="1800" dirty="0">
                <a:solidFill>
                  <a:srgbClr val="0000FF"/>
                </a:solidFill>
              </a:rPr>
              <a:t>項</a:t>
            </a:r>
            <a:r>
              <a:rPr lang="en-US" altLang="zh-TW" sz="1800" dirty="0">
                <a:solidFill>
                  <a:srgbClr val="0000FF"/>
                </a:solidFill>
              </a:rPr>
              <a:t>)</a:t>
            </a:r>
            <a:r>
              <a:rPr lang="zh-TW" altLang="zh-TW" sz="1800" dirty="0">
                <a:solidFill>
                  <a:srgbClr val="0000FF"/>
                </a:solidFill>
              </a:rPr>
              <a:t>。此為招標機關之自我省察和處理義務，招標機關自應遵照辦理。</a:t>
            </a:r>
            <a:endParaRPr lang="zh-TW" altLang="zh-TW" sz="1800" strike="dblStrike" dirty="0">
              <a:solidFill>
                <a:srgbClr val="3399FF"/>
              </a:solidFill>
            </a:endParaRPr>
          </a:p>
          <a:p>
            <a:pPr lvl="1">
              <a:lnSpc>
                <a:spcPct val="150000"/>
              </a:lnSpc>
            </a:pPr>
            <a:r>
              <a:rPr lang="zh-TW" altLang="zh-TW" sz="1800" dirty="0">
                <a:solidFill>
                  <a:srgbClr val="0000FF"/>
                </a:solidFill>
              </a:rPr>
              <a:t>機關依本法第</a:t>
            </a:r>
            <a:r>
              <a:rPr lang="en-US" altLang="zh-TW" sz="1800" dirty="0">
                <a:solidFill>
                  <a:srgbClr val="0000FF"/>
                </a:solidFill>
              </a:rPr>
              <a:t>75</a:t>
            </a:r>
            <a:r>
              <a:rPr lang="zh-TW" altLang="zh-TW" sz="1800" dirty="0">
                <a:solidFill>
                  <a:srgbClr val="0000FF"/>
                </a:solidFill>
              </a:rPr>
              <a:t>條第</a:t>
            </a:r>
            <a:r>
              <a:rPr lang="en-US" altLang="zh-TW" sz="1800" dirty="0">
                <a:solidFill>
                  <a:srgbClr val="0000FF"/>
                </a:solidFill>
              </a:rPr>
              <a:t>2</a:t>
            </a:r>
            <a:r>
              <a:rPr lang="zh-TW" altLang="zh-TW" sz="1800" dirty="0">
                <a:solidFill>
                  <a:srgbClr val="0000FF"/>
                </a:solidFill>
              </a:rPr>
              <a:t>項規定以書面通知廠商異議處理結果時，應附記本法規定之救濟途徑、期間及受理機關等教示內容，使廠商知悉其權利，並避免爭議</a:t>
            </a:r>
            <a:r>
              <a:rPr lang="en-US" altLang="zh-TW" sz="1800" dirty="0">
                <a:solidFill>
                  <a:srgbClr val="0000FF"/>
                </a:solidFill>
              </a:rPr>
              <a:t>(</a:t>
            </a:r>
            <a:r>
              <a:rPr lang="zh-TW" altLang="zh-TW" sz="1800" dirty="0">
                <a:solidFill>
                  <a:srgbClr val="0000FF"/>
                </a:solidFill>
              </a:rPr>
              <a:t>本會</a:t>
            </a:r>
            <a:r>
              <a:rPr lang="en-US" altLang="zh-TW" sz="1800" dirty="0">
                <a:solidFill>
                  <a:srgbClr val="0000FF"/>
                </a:solidFill>
              </a:rPr>
              <a:t>97</a:t>
            </a:r>
            <a:r>
              <a:rPr lang="zh-TW" altLang="zh-TW" sz="1800" dirty="0">
                <a:solidFill>
                  <a:srgbClr val="0000FF"/>
                </a:solidFill>
              </a:rPr>
              <a:t>年</a:t>
            </a:r>
            <a:r>
              <a:rPr lang="en-US" altLang="zh-TW" sz="1800" dirty="0">
                <a:solidFill>
                  <a:srgbClr val="0000FF"/>
                </a:solidFill>
              </a:rPr>
              <a:t>10</a:t>
            </a:r>
            <a:r>
              <a:rPr lang="zh-TW" altLang="zh-TW" sz="1800" dirty="0">
                <a:solidFill>
                  <a:srgbClr val="0000FF"/>
                </a:solidFill>
              </a:rPr>
              <a:t>月</a:t>
            </a:r>
            <a:r>
              <a:rPr lang="en-US" altLang="zh-TW" sz="1800" dirty="0">
                <a:solidFill>
                  <a:srgbClr val="0000FF"/>
                </a:solidFill>
              </a:rPr>
              <a:t>3</a:t>
            </a:r>
            <a:r>
              <a:rPr lang="zh-TW" altLang="zh-TW" sz="1800" dirty="0">
                <a:solidFill>
                  <a:srgbClr val="0000FF"/>
                </a:solidFill>
              </a:rPr>
              <a:t>日工程企字第</a:t>
            </a:r>
            <a:r>
              <a:rPr lang="en-US" altLang="zh-TW" sz="1800" dirty="0">
                <a:solidFill>
                  <a:srgbClr val="0000FF"/>
                </a:solidFill>
              </a:rPr>
              <a:t>09700410510</a:t>
            </a:r>
            <a:r>
              <a:rPr lang="zh-TW" altLang="zh-TW" sz="1800" dirty="0">
                <a:solidFill>
                  <a:srgbClr val="0000FF"/>
                </a:solidFill>
              </a:rPr>
              <a:t>號函</a:t>
            </a:r>
            <a:r>
              <a:rPr lang="zh-TW" altLang="en-US" sz="1800" dirty="0">
                <a:solidFill>
                  <a:srgbClr val="0000FF"/>
                </a:solidFill>
              </a:rPr>
              <a:t>參照</a:t>
            </a:r>
            <a:r>
              <a:rPr lang="en-US" altLang="zh-TW" sz="1800" dirty="0">
                <a:solidFill>
                  <a:srgbClr val="0000FF"/>
                </a:solidFill>
              </a:rPr>
              <a:t>)</a:t>
            </a:r>
            <a:r>
              <a:rPr lang="zh-TW" altLang="zh-TW" sz="1800" dirty="0">
                <a:solidFill>
                  <a:srgbClr val="0000FF"/>
                </a:solidFill>
              </a:rPr>
              <a:t>；機關依本法第</a:t>
            </a:r>
            <a:r>
              <a:rPr lang="en-US" altLang="zh-TW" sz="1800" dirty="0">
                <a:solidFill>
                  <a:srgbClr val="0000FF"/>
                </a:solidFill>
              </a:rPr>
              <a:t>102</a:t>
            </a:r>
            <a:r>
              <a:rPr lang="zh-TW" altLang="zh-TW" sz="1800" dirty="0">
                <a:solidFill>
                  <a:srgbClr val="0000FF"/>
                </a:solidFill>
              </a:rPr>
              <a:t>條規定將異議處理結果以書面通知廠商時，亦同</a:t>
            </a:r>
            <a:r>
              <a:rPr lang="en-US" altLang="zh-TW" sz="1800" dirty="0">
                <a:solidFill>
                  <a:srgbClr val="0000FF"/>
                </a:solidFill>
              </a:rPr>
              <a:t>(</a:t>
            </a:r>
            <a:r>
              <a:rPr lang="zh-TW" altLang="zh-TW" sz="1800" dirty="0">
                <a:solidFill>
                  <a:srgbClr val="0000FF"/>
                </a:solidFill>
              </a:rPr>
              <a:t>本法施行細則第</a:t>
            </a:r>
            <a:r>
              <a:rPr lang="en-US" altLang="zh-TW" sz="1800" dirty="0">
                <a:solidFill>
                  <a:srgbClr val="0000FF"/>
                </a:solidFill>
              </a:rPr>
              <a:t>109</a:t>
            </a:r>
            <a:r>
              <a:rPr lang="zh-TW" altLang="zh-TW" sz="1800" dirty="0">
                <a:solidFill>
                  <a:srgbClr val="0000FF"/>
                </a:solidFill>
              </a:rPr>
              <a:t>條之</a:t>
            </a:r>
            <a:r>
              <a:rPr lang="en-US" altLang="zh-TW" sz="1800" dirty="0">
                <a:solidFill>
                  <a:srgbClr val="0000FF"/>
                </a:solidFill>
              </a:rPr>
              <a:t>1)</a:t>
            </a:r>
            <a:r>
              <a:rPr lang="zh-TW" altLang="zh-TW" sz="1800" dirty="0">
                <a:solidFill>
                  <a:srgbClr val="0000FF"/>
                </a:solidFill>
              </a:rPr>
              <a:t>。</a:t>
            </a:r>
          </a:p>
          <a:p>
            <a:pPr eaLnBrk="1" hangingPunct="1">
              <a:lnSpc>
                <a:spcPct val="150000"/>
              </a:lnSpc>
              <a:spcBef>
                <a:spcPct val="25000"/>
              </a:spcBef>
              <a:buFont typeface="Wingdings" pitchFamily="2" charset="2"/>
              <a:buNone/>
            </a:pPr>
            <a:endParaRPr lang="zh-TW" altLang="en-US" sz="2400" dirty="0">
              <a:solidFill>
                <a:srgbClr val="0000FF"/>
              </a:solidFill>
            </a:endParaRPr>
          </a:p>
        </p:txBody>
      </p:sp>
      <p:sp>
        <p:nvSpPr>
          <p:cNvPr id="2048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2B153C75-9207-4EF6-8F89-3F42265C4CEF}" type="slidenum">
              <a:rPr kumimoji="0" lang="en-US" altLang="zh-TW" sz="1000" smtClean="0"/>
              <a:pPr eaLnBrk="1" hangingPunct="1">
                <a:spcBef>
                  <a:spcPct val="0"/>
                </a:spcBef>
                <a:buClrTx/>
                <a:buSzTx/>
                <a:buFontTx/>
                <a:buNone/>
              </a:pPr>
              <a:t>19</a:t>
            </a:fld>
            <a:endParaRPr kumimoji="0" lang="en-US" altLang="zh-TW"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
          <p:cNvSpPr>
            <a:spLocks noGrp="1" noChangeArrowheads="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FD7633C5-6FBF-4A1B-8FFB-F17B0B7CCC7F}" type="slidenum">
              <a:rPr kumimoji="0" lang="en-US" altLang="zh-TW" sz="1000" smtClean="0"/>
              <a:pPr eaLnBrk="1" hangingPunct="1">
                <a:spcBef>
                  <a:spcPct val="0"/>
                </a:spcBef>
                <a:buClrTx/>
                <a:buSzTx/>
                <a:buFontTx/>
                <a:buNone/>
              </a:pPr>
              <a:t>2</a:t>
            </a:fld>
            <a:endParaRPr kumimoji="0" lang="en-US" altLang="zh-TW" sz="1000"/>
          </a:p>
        </p:txBody>
      </p:sp>
      <p:sp>
        <p:nvSpPr>
          <p:cNvPr id="5123" name="Rectangle 2"/>
          <p:cNvSpPr>
            <a:spLocks noGrp="1" noChangeArrowheads="1"/>
          </p:cNvSpPr>
          <p:nvPr>
            <p:ph type="title"/>
          </p:nvPr>
        </p:nvSpPr>
        <p:spPr>
          <a:xfrm>
            <a:off x="1042988" y="260350"/>
            <a:ext cx="5834062" cy="936625"/>
          </a:xfrm>
        </p:spPr>
        <p:txBody>
          <a:bodyPr/>
          <a:lstStyle/>
          <a:p>
            <a:pPr eaLnBrk="1" hangingPunct="1"/>
            <a:r>
              <a:rPr lang="zh-TW" altLang="en-US" sz="3600"/>
              <a:t>前言－政府採購法一覽表</a:t>
            </a:r>
          </a:p>
        </p:txBody>
      </p:sp>
      <p:graphicFrame>
        <p:nvGraphicFramePr>
          <p:cNvPr id="1449010" name="Group 50"/>
          <p:cNvGraphicFramePr>
            <a:graphicFrameLocks noGrp="1"/>
          </p:cNvGraphicFramePr>
          <p:nvPr>
            <p:ph type="tbl" idx="1"/>
          </p:nvPr>
        </p:nvGraphicFramePr>
        <p:xfrm>
          <a:off x="971550" y="1628775"/>
          <a:ext cx="7461250" cy="4465640"/>
        </p:xfrm>
        <a:graphic>
          <a:graphicData uri="http://schemas.openxmlformats.org/drawingml/2006/table">
            <a:tbl>
              <a:tblPr/>
              <a:tblGrid>
                <a:gridCol w="1593850">
                  <a:extLst>
                    <a:ext uri="{9D8B030D-6E8A-4147-A177-3AD203B41FA5}">
                      <a16:colId xmlns:a16="http://schemas.microsoft.com/office/drawing/2014/main" val="20000"/>
                    </a:ext>
                  </a:extLst>
                </a:gridCol>
                <a:gridCol w="1933575">
                  <a:extLst>
                    <a:ext uri="{9D8B030D-6E8A-4147-A177-3AD203B41FA5}">
                      <a16:colId xmlns:a16="http://schemas.microsoft.com/office/drawing/2014/main" val="20001"/>
                    </a:ext>
                  </a:extLst>
                </a:gridCol>
                <a:gridCol w="3933825">
                  <a:extLst>
                    <a:ext uri="{9D8B030D-6E8A-4147-A177-3AD203B41FA5}">
                      <a16:colId xmlns:a16="http://schemas.microsoft.com/office/drawing/2014/main" val="20002"/>
                    </a:ext>
                  </a:extLst>
                </a:gridCol>
              </a:tblGrid>
              <a:tr h="544513">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dirty="0">
                          <a:ln>
                            <a:noFill/>
                          </a:ln>
                          <a:solidFill>
                            <a:schemeClr val="tx1"/>
                          </a:solidFill>
                          <a:effectLst/>
                          <a:latin typeface="Times New Roman" pitchFamily="18" charset="0"/>
                          <a:ea typeface="標楷體" pitchFamily="65" charset="-120"/>
                        </a:rPr>
                        <a:t>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a:ln>
                            <a:noFill/>
                          </a:ln>
                          <a:solidFill>
                            <a:schemeClr val="tx1"/>
                          </a:solidFill>
                          <a:effectLst/>
                          <a:latin typeface="Times New Roman" pitchFamily="18" charset="0"/>
                          <a:ea typeface="標楷體" pitchFamily="65" charset="-120"/>
                        </a:rPr>
                        <a:t>內容</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tc>
                  <a:txBody>
                    <a:bodyPr/>
                    <a:lstStyle/>
                    <a:p>
                      <a:pPr marL="0" marR="0" lvl="0" indent="0" algn="dist"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500" b="1" i="0" u="none" strike="noStrike" cap="none" normalizeH="0" baseline="0">
                          <a:ln>
                            <a:noFill/>
                          </a:ln>
                          <a:solidFill>
                            <a:schemeClr val="tx1"/>
                          </a:solidFill>
                          <a:effectLst/>
                          <a:latin typeface="Times New Roman" pitchFamily="18" charset="0"/>
                          <a:ea typeface="標楷體" pitchFamily="65" charset="-120"/>
                        </a:rPr>
                        <a:t>條文</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9933"/>
                    </a:solidFill>
                  </a:tcPr>
                </a:tc>
                <a:extLst>
                  <a:ext uri="{0D108BD9-81ED-4DB2-BD59-A6C34878D82A}">
                    <a16:rowId xmlns:a16="http://schemas.microsoft.com/office/drawing/2014/main" val="10000"/>
                  </a:ext>
                </a:extLst>
              </a:tr>
              <a:tr h="4889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第一章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總則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1~17</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1"/>
                  </a:ext>
                </a:extLst>
              </a:tr>
              <a:tr h="492125">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第二章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招標</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18~44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2"/>
                  </a:ext>
                </a:extLst>
              </a:tr>
              <a:tr h="4889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第三章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決標</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45~62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3"/>
                  </a:ext>
                </a:extLst>
              </a:tr>
              <a:tr h="488950">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第四章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履約管理</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a:ln>
                            <a:noFill/>
                          </a:ln>
                          <a:solidFill>
                            <a:schemeClr val="tx1"/>
                          </a:solidFill>
                          <a:effectLst/>
                          <a:latin typeface="Times New Roman" pitchFamily="18" charset="0"/>
                          <a:ea typeface="標楷體" pitchFamily="65" charset="-120"/>
                        </a:rPr>
                        <a:t>63~70</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4"/>
                  </a:ext>
                </a:extLst>
              </a:tr>
              <a:tr h="4905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第五章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驗收</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71~73</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5"/>
                  </a:ext>
                </a:extLst>
              </a:tr>
              <a:tr h="4905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第六章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爭議處理</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74~86</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4905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第七章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a:ln>
                            <a:noFill/>
                          </a:ln>
                          <a:solidFill>
                            <a:schemeClr val="tx1"/>
                          </a:solidFill>
                          <a:effectLst/>
                          <a:latin typeface="Times New Roman" pitchFamily="18" charset="0"/>
                          <a:ea typeface="標楷體" pitchFamily="65" charset="-120"/>
                        </a:rPr>
                        <a:t>罰則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87~92</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val="10007"/>
                  </a:ext>
                </a:extLst>
              </a:tr>
              <a:tr h="490538">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第八章</a:t>
                      </a:r>
                    </a:p>
                  </a:txBody>
                  <a:tcPr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zh-TW" altLang="en-US" sz="2100" b="0" i="0" u="none" strike="noStrike" cap="none" normalizeH="0" baseline="0" dirty="0">
                          <a:ln>
                            <a:noFill/>
                          </a:ln>
                          <a:solidFill>
                            <a:schemeClr val="tx1"/>
                          </a:solidFill>
                          <a:effectLst/>
                          <a:latin typeface="Times New Roman" pitchFamily="18" charset="0"/>
                          <a:ea typeface="標楷體" pitchFamily="65" charset="-120"/>
                        </a:rPr>
                        <a:t>附則</a:t>
                      </a:r>
                    </a:p>
                  </a:txBody>
                  <a:tcPr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Pct val="70000"/>
                        <a:buFont typeface="Wingdings" pitchFamily="2" charset="2"/>
                        <a:buNone/>
                        <a:tabLst/>
                      </a:pPr>
                      <a:r>
                        <a:rPr kumimoji="1" lang="en-US" altLang="zh-TW" sz="2100" b="0" i="0" u="none" strike="noStrike" cap="none" normalizeH="0" baseline="0" dirty="0">
                          <a:ln>
                            <a:noFill/>
                          </a:ln>
                          <a:solidFill>
                            <a:schemeClr val="tx1"/>
                          </a:solidFill>
                          <a:effectLst/>
                          <a:latin typeface="Times New Roman" pitchFamily="18" charset="0"/>
                          <a:ea typeface="標楷體" pitchFamily="65" charset="-120"/>
                        </a:rPr>
                        <a:t>93~114</a:t>
                      </a:r>
                    </a:p>
                  </a:txBody>
                  <a:tcPr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ext Box 2"/>
          <p:cNvSpPr txBox="1">
            <a:spLocks noChangeArrowheads="1"/>
          </p:cNvSpPr>
          <p:nvPr/>
        </p:nvSpPr>
        <p:spPr bwMode="auto">
          <a:xfrm>
            <a:off x="7227888" y="6400800"/>
            <a:ext cx="1905000" cy="457200"/>
          </a:xfrm>
          <a:prstGeom prst="rect">
            <a:avLst/>
          </a:prstGeom>
          <a:noFill/>
          <a:ln w="9525">
            <a:noFill/>
            <a:miter lim="800000"/>
            <a:headEnd/>
            <a:tailEnd/>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defPPr>
              <a:defRPr lang="zh-TW"/>
            </a:defPPr>
            <a:lvl1pPr algn="r" eaLnBrk="1" hangingPunct="1">
              <a:defRPr kumimoji="0" lang="en-US" altLang="zh-TW" sz="1200" i="1">
                <a:solidFill>
                  <a:srgbClr val="0000FF"/>
                </a:solidFill>
                <a:latin typeface="Times New Roman" panose="02020603050405020304" pitchFamily="18" charset="0"/>
                <a:cs typeface="Times New Roman" panose="02020603050405020304" pitchFamily="18" charset="0"/>
              </a:defRPr>
            </a:lvl1pPr>
            <a:lvl2pPr marL="742950" indent="-285750" eaLnBrk="0" hangingPunct="0"/>
            <a:lvl3pPr marL="1143000" indent="-228600" eaLnBrk="0" hangingPunct="0"/>
            <a:lvl4pPr marL="1600200" indent="-228600" eaLnBrk="0" hangingPunct="0"/>
            <a:lvl5pPr marL="2057400" indent="-228600" eaLnBrk="0" hangingPunct="0"/>
            <a:lvl6pPr marL="2514600" indent="-228600" algn="ctr" eaLnBrk="0" fontAlgn="base" hangingPunct="0">
              <a:spcBef>
                <a:spcPct val="50000"/>
              </a:spcBef>
              <a:spcAft>
                <a:spcPct val="0"/>
              </a:spcAft>
            </a:lvl6pPr>
            <a:lvl7pPr marL="2971800" indent="-228600" algn="ctr" eaLnBrk="0" fontAlgn="base" hangingPunct="0">
              <a:spcBef>
                <a:spcPct val="50000"/>
              </a:spcBef>
              <a:spcAft>
                <a:spcPct val="0"/>
              </a:spcAft>
            </a:lvl7pPr>
            <a:lvl8pPr marL="3429000" indent="-228600" algn="ctr" eaLnBrk="0" fontAlgn="base" hangingPunct="0">
              <a:spcBef>
                <a:spcPct val="50000"/>
              </a:spcBef>
              <a:spcAft>
                <a:spcPct val="0"/>
              </a:spcAft>
            </a:lvl8pPr>
            <a:lvl9pPr marL="3886200" indent="-228600" algn="ctr" eaLnBrk="0" fontAlgn="base" hangingPunct="0">
              <a:spcBef>
                <a:spcPct val="50000"/>
              </a:spcBef>
              <a:spcAft>
                <a:spcPct val="0"/>
              </a:spcAft>
            </a:lvl9pPr>
          </a:lstStyle>
          <a:p>
            <a:fld id="{757FBC1C-E32F-406A-8E8D-CE6F57EF7F97}" type="slidenum">
              <a:rPr lang="en-US" altLang="zh-TW"/>
              <a:pPr/>
              <a:t>20</a:t>
            </a:fld>
            <a:endParaRPr lang="en-US" altLang="zh-TW"/>
          </a:p>
        </p:txBody>
      </p:sp>
      <p:sp>
        <p:nvSpPr>
          <p:cNvPr id="33796" name="Text Box 3"/>
          <p:cNvSpPr txBox="1">
            <a:spLocks noChangeArrowheads="1"/>
          </p:cNvSpPr>
          <p:nvPr/>
        </p:nvSpPr>
        <p:spPr bwMode="auto">
          <a:xfrm>
            <a:off x="399256" y="506878"/>
            <a:ext cx="8162925"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spAutoFit/>
          </a:bodyPr>
          <a:lstStyle>
            <a:lvl1pPr algn="l" eaLnBrk="0" hangingPunct="0">
              <a:spcBef>
                <a:spcPct val="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defRPr sz="3600" b="1">
                <a:solidFill>
                  <a:srgbClr val="0000FF"/>
                </a:solidFill>
                <a:latin typeface="Times New Roman" panose="02020603050405020304" pitchFamily="18" charset="0"/>
                <a:ea typeface="標楷體" pitchFamily="65" charset="-120"/>
                <a:cs typeface="Times New Roman" panose="02020603050405020304" pitchFamily="18" charset="0"/>
              </a:defRPr>
            </a:lvl1pPr>
            <a:lvl2pPr algn="l" eaLnBrk="0" hangingPunct="0">
              <a:spcBef>
                <a:spcPct val="0"/>
              </a:spcBef>
              <a:defRPr sz="4400">
                <a:solidFill>
                  <a:schemeClr val="tx2"/>
                </a:solidFill>
                <a:ea typeface="新細明體" charset="-120"/>
              </a:defRPr>
            </a:lvl2pPr>
            <a:lvl3pPr algn="l" eaLnBrk="0" hangingPunct="0">
              <a:spcBef>
                <a:spcPct val="0"/>
              </a:spcBef>
              <a:defRPr sz="4400">
                <a:solidFill>
                  <a:schemeClr val="tx2"/>
                </a:solidFill>
                <a:ea typeface="新細明體" charset="-120"/>
              </a:defRPr>
            </a:lvl3pPr>
            <a:lvl4pPr algn="l" eaLnBrk="0" hangingPunct="0">
              <a:spcBef>
                <a:spcPct val="0"/>
              </a:spcBef>
              <a:defRPr sz="4400">
                <a:solidFill>
                  <a:schemeClr val="tx2"/>
                </a:solidFill>
                <a:ea typeface="新細明體" charset="-120"/>
              </a:defRPr>
            </a:lvl4pPr>
            <a:lvl5pPr algn="l" eaLnBrk="0" hangingPunct="0">
              <a:spcBef>
                <a:spcPct val="0"/>
              </a:spcBef>
              <a:defRPr sz="4400">
                <a:solidFill>
                  <a:schemeClr val="tx2"/>
                </a:solidFill>
                <a:ea typeface="新細明體" charset="-120"/>
              </a:defRPr>
            </a:lvl5pPr>
            <a:lvl6pPr marL="457200" fontAlgn="base">
              <a:spcBef>
                <a:spcPct val="0"/>
              </a:spcBef>
              <a:spcAft>
                <a:spcPct val="0"/>
              </a:spcAft>
              <a:defRPr sz="4400">
                <a:solidFill>
                  <a:schemeClr val="tx2"/>
                </a:solidFill>
                <a:ea typeface="新細明體" charset="-120"/>
              </a:defRPr>
            </a:lvl6pPr>
            <a:lvl7pPr marL="914400" fontAlgn="base">
              <a:spcBef>
                <a:spcPct val="0"/>
              </a:spcBef>
              <a:spcAft>
                <a:spcPct val="0"/>
              </a:spcAft>
              <a:defRPr sz="4400">
                <a:solidFill>
                  <a:schemeClr val="tx2"/>
                </a:solidFill>
                <a:ea typeface="新細明體" charset="-120"/>
              </a:defRPr>
            </a:lvl7pPr>
            <a:lvl8pPr marL="1371600" fontAlgn="base">
              <a:spcBef>
                <a:spcPct val="0"/>
              </a:spcBef>
              <a:spcAft>
                <a:spcPct val="0"/>
              </a:spcAft>
              <a:defRPr sz="4400">
                <a:solidFill>
                  <a:schemeClr val="tx2"/>
                </a:solidFill>
                <a:ea typeface="新細明體" charset="-120"/>
              </a:defRPr>
            </a:lvl8pPr>
            <a:lvl9pPr marL="1828800" fontAlgn="base">
              <a:spcBef>
                <a:spcPct val="0"/>
              </a:spcBef>
              <a:spcAft>
                <a:spcPct val="0"/>
              </a:spcAft>
              <a:defRPr sz="4400">
                <a:solidFill>
                  <a:schemeClr val="tx2"/>
                </a:solidFill>
                <a:ea typeface="新細明體" charset="-120"/>
              </a:defRPr>
            </a:lvl9pPr>
          </a:lstStyle>
          <a:p>
            <a:r>
              <a:rPr lang="zh-TW" altLang="zh-TW" dirty="0"/>
              <a:t>招標機關為異議處理結果函例稿</a:t>
            </a:r>
          </a:p>
        </p:txBody>
      </p:sp>
      <p:sp>
        <p:nvSpPr>
          <p:cNvPr id="33797" name="Text Box 4"/>
          <p:cNvSpPr txBox="1">
            <a:spLocks noChangeArrowheads="1"/>
          </p:cNvSpPr>
          <p:nvPr/>
        </p:nvSpPr>
        <p:spPr bwMode="auto">
          <a:xfrm>
            <a:off x="285750" y="1571625"/>
            <a:ext cx="8534722" cy="495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marL="34131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1pPr>
            <a:lvl2pPr marL="1084263" indent="-341313"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2pPr>
            <a:lvl3pPr marL="1143000" indent="-228600"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3pPr>
            <a:lvl4pPr marL="1600200" indent="-228600"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4pPr>
            <a:lvl5pPr marL="2057400" indent="-228600" eaLnBrk="0" hangingPunct="0">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5pPr>
            <a:lvl6pPr marL="2514600" indent="-228600" algn="ctr"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6pPr>
            <a:lvl7pPr marL="2971800" indent="-228600" algn="ctr"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7pPr>
            <a:lvl8pPr marL="3429000" indent="-228600" algn="ctr"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8pPr>
            <a:lvl9pPr marL="3886200" indent="-228600" algn="ctr" eaLnBrk="0" fontAlgn="base" hangingPunct="0">
              <a:spcBef>
                <a:spcPct val="50000"/>
              </a:spcBef>
              <a:spcAft>
                <a:spcPct val="0"/>
              </a:spcAft>
              <a:tabLst>
                <a:tab pos="911225" algn="l"/>
                <a:tab pos="1825625" algn="l"/>
                <a:tab pos="2740025" algn="l"/>
                <a:tab pos="3654425" algn="l"/>
                <a:tab pos="4568825" algn="l"/>
                <a:tab pos="5483225" algn="l"/>
                <a:tab pos="6397625" algn="l"/>
                <a:tab pos="7312025" algn="l"/>
                <a:tab pos="8226425" algn="l"/>
                <a:tab pos="9140825" algn="l"/>
                <a:tab pos="10055225" algn="l"/>
              </a:tabLst>
              <a:defRPr kumimoji="1" sz="1600">
                <a:solidFill>
                  <a:schemeClr val="tx1"/>
                </a:solidFill>
                <a:latin typeface="Verdana" pitchFamily="34" charset="0"/>
                <a:ea typeface="新細明體" pitchFamily="18" charset="-120"/>
              </a:defRPr>
            </a:lvl9pPr>
          </a:lstStyle>
          <a:p>
            <a:pPr algn="l" eaLnBrk="1" hangingPunct="1">
              <a:spcBef>
                <a:spcPts val="600"/>
              </a:spcBef>
              <a:spcAft>
                <a:spcPts val="600"/>
              </a:spcAft>
              <a:buClr>
                <a:srgbClr val="9A0000"/>
              </a:buClr>
              <a:buSzPct val="75000"/>
              <a:buFont typeface="Wingdings" pitchFamily="2" charset="2"/>
              <a:buChar char=""/>
            </a:pPr>
            <a:r>
              <a:rPr lang="zh-TW" altLang="zh-TW" sz="2400" dirty="0">
                <a:solidFill>
                  <a:srgbClr val="000000"/>
                </a:solidFill>
                <a:latin typeface="標楷體" pitchFamily="65" charset="-120"/>
                <a:ea typeface="標楷體" pitchFamily="65" charset="-120"/>
              </a:rPr>
              <a:t>主旨</a:t>
            </a:r>
            <a:r>
              <a:rPr lang="zh-TW" altLang="en-US" sz="2400" dirty="0">
                <a:solidFill>
                  <a:srgbClr val="000000"/>
                </a:solidFill>
                <a:latin typeface="標楷體" pitchFamily="65" charset="-120"/>
                <a:ea typeface="標楷體" pitchFamily="65" charset="-120"/>
              </a:rPr>
              <a:t>：</a:t>
            </a:r>
            <a:r>
              <a:rPr lang="zh-TW" altLang="zh-TW" sz="2400" dirty="0">
                <a:solidFill>
                  <a:srgbClr val="000000"/>
                </a:solidFill>
                <a:latin typeface="標楷體" pitchFamily="65" charset="-120"/>
                <a:ea typeface="標楷體" pitchFamily="65" charset="-120"/>
              </a:rPr>
              <a:t>貴廠商對於本機關依政府採購法對於招標</a:t>
            </a:r>
            <a:r>
              <a:rPr lang="en-US" altLang="zh-TW" sz="2400" dirty="0">
                <a:solidFill>
                  <a:srgbClr val="000000"/>
                </a:solidFill>
                <a:latin typeface="標楷體" pitchFamily="65" charset="-120"/>
                <a:ea typeface="標楷體" pitchFamily="65" charset="-120"/>
              </a:rPr>
              <a:t>(</a:t>
            </a:r>
            <a:r>
              <a:rPr lang="zh-TW" altLang="zh-TW" sz="2400" dirty="0">
                <a:solidFill>
                  <a:srgbClr val="000000"/>
                </a:solidFill>
                <a:latin typeface="標楷體" pitchFamily="65" charset="-120"/>
                <a:ea typeface="標楷體" pitchFamily="65" charset="-120"/>
              </a:rPr>
              <a:t>審標、決標</a:t>
            </a:r>
            <a:r>
              <a:rPr lang="en-US" altLang="zh-TW" sz="2400" dirty="0">
                <a:solidFill>
                  <a:srgbClr val="000000"/>
                </a:solidFill>
                <a:latin typeface="標楷體" pitchFamily="65" charset="-120"/>
                <a:ea typeface="標楷體" pitchFamily="65" charset="-120"/>
              </a:rPr>
              <a:t>)</a:t>
            </a:r>
            <a:r>
              <a:rPr lang="zh-TW" altLang="zh-TW" sz="2400" dirty="0">
                <a:solidFill>
                  <a:srgbClr val="000000"/>
                </a:solidFill>
                <a:latin typeface="標楷體" pitchFamily="65" charset="-120"/>
                <a:ea typeface="標楷體" pitchFamily="65" charset="-120"/>
              </a:rPr>
              <a:t>之異議，復如說明，請查照。</a:t>
            </a:r>
          </a:p>
          <a:p>
            <a:pPr algn="l" eaLnBrk="1" hangingPunct="1">
              <a:spcBef>
                <a:spcPts val="600"/>
              </a:spcBef>
              <a:spcAft>
                <a:spcPts val="600"/>
              </a:spcAft>
              <a:buClr>
                <a:srgbClr val="9A0000"/>
              </a:buClr>
              <a:buSzPct val="75000"/>
              <a:buFont typeface="Wingdings" pitchFamily="2" charset="2"/>
              <a:buChar char=""/>
            </a:pPr>
            <a:r>
              <a:rPr lang="zh-TW" altLang="zh-TW" sz="2400" dirty="0">
                <a:solidFill>
                  <a:srgbClr val="000000"/>
                </a:solidFill>
                <a:latin typeface="標楷體" pitchFamily="65" charset="-120"/>
                <a:ea typeface="標楷體" pitchFamily="65" charset="-120"/>
              </a:rPr>
              <a:t>說明</a:t>
            </a:r>
            <a:r>
              <a:rPr lang="zh-TW" altLang="en-US" sz="2400" dirty="0">
                <a:solidFill>
                  <a:srgbClr val="000000"/>
                </a:solidFill>
                <a:latin typeface="標楷體" pitchFamily="65" charset="-120"/>
                <a:ea typeface="標楷體" pitchFamily="65" charset="-120"/>
              </a:rPr>
              <a:t>：</a:t>
            </a:r>
            <a:endParaRPr lang="zh-TW" altLang="zh-TW" sz="2400" dirty="0">
              <a:solidFill>
                <a:srgbClr val="000000"/>
              </a:solidFill>
              <a:latin typeface="標楷體" pitchFamily="65" charset="-120"/>
              <a:ea typeface="標楷體" pitchFamily="65" charset="-120"/>
            </a:endParaRPr>
          </a:p>
          <a:p>
            <a:pPr algn="l" eaLnBrk="1" hangingPunct="1">
              <a:spcBef>
                <a:spcPts val="600"/>
              </a:spcBef>
              <a:spcAft>
                <a:spcPts val="600"/>
              </a:spcAft>
              <a:buClr>
                <a:srgbClr val="9A0000"/>
              </a:buClr>
              <a:buSzPct val="75000"/>
              <a:buFont typeface="Wingdings" pitchFamily="2" charset="2"/>
              <a:buChar char=""/>
            </a:pPr>
            <a:r>
              <a:rPr lang="zh-TW" altLang="zh-TW" sz="2400" dirty="0">
                <a:solidFill>
                  <a:srgbClr val="000000"/>
                </a:solidFill>
                <a:latin typeface="標楷體" pitchFamily="65" charset="-120"/>
                <a:ea typeface="標楷體" pitchFamily="65" charset="-120"/>
              </a:rPr>
              <a:t>一、復貴廠商○○年○○月○○日○○字第○○○○○○○○號書函。</a:t>
            </a:r>
          </a:p>
          <a:p>
            <a:pPr algn="l" eaLnBrk="1" hangingPunct="1">
              <a:spcBef>
                <a:spcPts val="600"/>
              </a:spcBef>
              <a:spcAft>
                <a:spcPts val="600"/>
              </a:spcAft>
              <a:buClr>
                <a:srgbClr val="9A0000"/>
              </a:buClr>
              <a:buSzPct val="75000"/>
              <a:buFont typeface="Wingdings" pitchFamily="2" charset="2"/>
              <a:buChar char=""/>
            </a:pPr>
            <a:r>
              <a:rPr lang="zh-TW" altLang="zh-TW" sz="2400" dirty="0">
                <a:solidFill>
                  <a:srgbClr val="000000"/>
                </a:solidFill>
                <a:latin typeface="標楷體" pitchFamily="65" charset="-120"/>
                <a:ea typeface="標楷體" pitchFamily="65" charset="-120"/>
              </a:rPr>
              <a:t>二、本機關對於旨揭異議之處理結果如下</a:t>
            </a:r>
            <a:r>
              <a:rPr lang="zh-TW" altLang="en-US" sz="2400" dirty="0">
                <a:solidFill>
                  <a:srgbClr val="000000"/>
                </a:solidFill>
                <a:latin typeface="標楷體" pitchFamily="65" charset="-120"/>
                <a:ea typeface="標楷體" pitchFamily="65" charset="-120"/>
              </a:rPr>
              <a:t>：</a:t>
            </a:r>
            <a:endParaRPr lang="zh-TW" altLang="zh-TW" sz="2400" dirty="0">
              <a:solidFill>
                <a:srgbClr val="000000"/>
              </a:solidFill>
              <a:latin typeface="標楷體" pitchFamily="65" charset="-120"/>
              <a:ea typeface="標楷體" pitchFamily="65" charset="-120"/>
            </a:endParaRPr>
          </a:p>
          <a:p>
            <a:pPr algn="l" eaLnBrk="1" hangingPunct="1">
              <a:spcBef>
                <a:spcPts val="600"/>
              </a:spcBef>
              <a:spcAft>
                <a:spcPts val="600"/>
              </a:spcAft>
              <a:buClr>
                <a:srgbClr val="9A0000"/>
              </a:buClr>
              <a:buSzPct val="75000"/>
              <a:buFont typeface="Wingdings" pitchFamily="2" charset="2"/>
              <a:buChar char=""/>
            </a:pPr>
            <a:r>
              <a:rPr lang="zh-TW" altLang="zh-TW" sz="2400" u="sng" dirty="0">
                <a:solidFill>
                  <a:srgbClr val="000000"/>
                </a:solidFill>
                <a:latin typeface="標楷體" pitchFamily="65" charset="-120"/>
                <a:ea typeface="標楷體" pitchFamily="65" charset="-120"/>
              </a:rPr>
              <a:t>三</a:t>
            </a:r>
            <a:r>
              <a:rPr lang="zh-TW" altLang="zh-TW" sz="2400" u="sng" dirty="0">
                <a:solidFill>
                  <a:srgbClr val="000000"/>
                </a:solidFill>
              </a:rPr>
              <a:t>、</a:t>
            </a:r>
            <a:r>
              <a:rPr lang="zh-TW" altLang="zh-TW" sz="2400" u="sng" dirty="0">
                <a:solidFill>
                  <a:srgbClr val="000000"/>
                </a:solidFill>
                <a:latin typeface="標楷體" pitchFamily="65" charset="-120"/>
                <a:ea typeface="標楷體" pitchFamily="65" charset="-120"/>
              </a:rPr>
              <a:t>貴廠商如對本機關處理異議結果不服，得於收受異議處理結果之次日起十五日內，以書面向採購申訴審議委員會</a:t>
            </a:r>
            <a:r>
              <a:rPr lang="en-US" altLang="zh-TW" sz="2400" u="sng" dirty="0">
                <a:solidFill>
                  <a:srgbClr val="000000"/>
                </a:solidFill>
                <a:latin typeface="標楷體" pitchFamily="65" charset="-120"/>
                <a:ea typeface="標楷體" pitchFamily="65" charset="-120"/>
              </a:rPr>
              <a:t>(</a:t>
            </a:r>
            <a:r>
              <a:rPr lang="zh-TW" altLang="zh-TW" sz="2400" u="sng" dirty="0">
                <a:solidFill>
                  <a:srgbClr val="000000"/>
                </a:solidFill>
                <a:latin typeface="標楷體" pitchFamily="65" charset="-120"/>
                <a:ea typeface="標楷體" pitchFamily="65" charset="-120"/>
              </a:rPr>
              <a:t>地址</a:t>
            </a:r>
            <a:r>
              <a:rPr lang="zh-TW" altLang="en-US" sz="2400" u="sng" dirty="0">
                <a:solidFill>
                  <a:srgbClr val="000000"/>
                </a:solidFill>
                <a:latin typeface="標楷體" pitchFamily="65" charset="-120"/>
                <a:ea typeface="標楷體" pitchFamily="65" charset="-120"/>
              </a:rPr>
              <a:t>：</a:t>
            </a:r>
            <a:r>
              <a:rPr lang="zh-TW" altLang="zh-TW" sz="2400" u="sng" dirty="0">
                <a:solidFill>
                  <a:srgbClr val="000000"/>
                </a:solidFill>
                <a:latin typeface="標楷體" pitchFamily="65" charset="-120"/>
                <a:ea typeface="標楷體" pitchFamily="65" charset="-120"/>
              </a:rPr>
              <a:t>○○○○○○○○電話</a:t>
            </a:r>
            <a:r>
              <a:rPr lang="zh-TW" altLang="en-US" sz="2400" u="sng" dirty="0">
                <a:solidFill>
                  <a:srgbClr val="000000"/>
                </a:solidFill>
                <a:latin typeface="標楷體" pitchFamily="65" charset="-120"/>
                <a:ea typeface="標楷體" pitchFamily="65" charset="-120"/>
              </a:rPr>
              <a:t>：</a:t>
            </a:r>
            <a:r>
              <a:rPr lang="zh-TW" altLang="zh-TW" sz="2400" u="sng" dirty="0">
                <a:solidFill>
                  <a:srgbClr val="000000"/>
                </a:solidFill>
                <a:latin typeface="標楷體" pitchFamily="65" charset="-120"/>
                <a:ea typeface="標楷體" pitchFamily="65" charset="-120"/>
              </a:rPr>
              <a:t>○○○○○○○○○○</a:t>
            </a:r>
            <a:r>
              <a:rPr lang="en-US" altLang="zh-TW" sz="2400" u="sng" dirty="0">
                <a:solidFill>
                  <a:srgbClr val="000000"/>
                </a:solidFill>
                <a:latin typeface="標楷體" pitchFamily="65" charset="-120"/>
                <a:ea typeface="標楷體" pitchFamily="65" charset="-120"/>
              </a:rPr>
              <a:t>)</a:t>
            </a:r>
            <a:r>
              <a:rPr lang="zh-TW" altLang="zh-TW" sz="2400" u="sng" dirty="0">
                <a:solidFill>
                  <a:srgbClr val="000000"/>
                </a:solidFill>
                <a:latin typeface="標楷體" pitchFamily="65" charset="-120"/>
                <a:ea typeface="標楷體" pitchFamily="65" charset="-120"/>
              </a:rPr>
              <a:t>提出申訴</a:t>
            </a:r>
            <a:r>
              <a:rPr lang="zh-TW" altLang="zh-TW" sz="2400" dirty="0">
                <a:solidFill>
                  <a:srgbClr val="000000"/>
                </a:solidFill>
                <a:latin typeface="標楷體" pitchFamily="65" charset="-120"/>
                <a:ea typeface="標楷體" pitchFamily="65" charset="-120"/>
              </a:rPr>
              <a:t>。</a:t>
            </a:r>
            <a:endParaRPr lang="en-US" altLang="zh-TW" sz="2400" dirty="0">
              <a:solidFill>
                <a:srgbClr val="000000"/>
              </a:solidFill>
              <a:latin typeface="標楷體" pitchFamily="65" charset="-120"/>
              <a:ea typeface="標楷體" pitchFamily="65" charset="-120"/>
            </a:endParaRPr>
          </a:p>
          <a:p>
            <a:pPr lvl="1" algn="l" eaLnBrk="1" hangingPunct="1">
              <a:spcBef>
                <a:spcPts val="600"/>
              </a:spcBef>
              <a:spcAft>
                <a:spcPts val="600"/>
              </a:spcAft>
              <a:buClr>
                <a:srgbClr val="9A0000"/>
              </a:buClr>
              <a:buSzPct val="75000"/>
              <a:buFont typeface="Wingdings" pitchFamily="2" charset="2"/>
              <a:buChar char=""/>
            </a:pPr>
            <a:r>
              <a:rPr lang="zh-TW" altLang="en-US" sz="2400" dirty="0">
                <a:solidFill>
                  <a:srgbClr val="000000"/>
                </a:solidFill>
                <a:latin typeface="標楷體" pitchFamily="65" charset="-120"/>
                <a:ea typeface="標楷體" pitchFamily="65" charset="-120"/>
              </a:rPr>
              <a:t>屬共同投標之類型，應通知全體共同投標廠商</a:t>
            </a:r>
            <a:endParaRPr lang="zh-TW" altLang="zh-TW" sz="2400" dirty="0">
              <a:solidFill>
                <a:srgbClr val="000000"/>
              </a:solidFill>
              <a:latin typeface="標楷體" pitchFamily="65" charset="-120"/>
              <a:ea typeface="標楷體" pitchFamily="65" charset="-120"/>
            </a:endParaRPr>
          </a:p>
        </p:txBody>
      </p:sp>
    </p:spTree>
    <p:extLst>
      <p:ext uri="{BB962C8B-B14F-4D97-AF65-F5344CB8AC3E}">
        <p14:creationId xmlns:p14="http://schemas.microsoft.com/office/powerpoint/2010/main" val="292607156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11560" y="651670"/>
            <a:ext cx="5040312" cy="473075"/>
          </a:xfrm>
        </p:spPr>
        <p:txBody>
          <a:bodyPr/>
          <a:lstStyle/>
          <a:p>
            <a:pPr eaLnBrk="1" hangingPunct="1"/>
            <a:r>
              <a:rPr lang="zh-TW" altLang="en-US">
                <a:latin typeface="標楷體" pitchFamily="65" charset="-120"/>
              </a:rPr>
              <a:t>二、異議、申訴程序</a:t>
            </a:r>
          </a:p>
        </p:txBody>
      </p:sp>
      <p:sp>
        <p:nvSpPr>
          <p:cNvPr id="21507" name="Rectangle 3"/>
          <p:cNvSpPr>
            <a:spLocks noGrp="1" noChangeArrowheads="1"/>
          </p:cNvSpPr>
          <p:nvPr>
            <p:ph type="body" idx="1"/>
          </p:nvPr>
        </p:nvSpPr>
        <p:spPr>
          <a:xfrm>
            <a:off x="107504" y="1124745"/>
            <a:ext cx="8928546" cy="3961606"/>
          </a:xfrm>
        </p:spPr>
        <p:txBody>
          <a:bodyPr/>
          <a:lstStyle/>
          <a:p>
            <a:pPr marL="0" indent="0">
              <a:buNone/>
            </a:pPr>
            <a:r>
              <a:rPr lang="en-US" altLang="zh-TW" sz="2400" b="1" dirty="0">
                <a:solidFill>
                  <a:srgbClr val="0000FF"/>
                </a:solidFill>
              </a:rPr>
              <a:t>2.2</a:t>
            </a:r>
            <a:r>
              <a:rPr lang="zh-TW" altLang="zh-TW" sz="2400" b="1" dirty="0">
                <a:solidFill>
                  <a:srgbClr val="0000FF"/>
                </a:solidFill>
              </a:rPr>
              <a:t>申訴之提出及處理</a:t>
            </a:r>
          </a:p>
          <a:p>
            <a:pPr lvl="1"/>
            <a:r>
              <a:rPr lang="en-US" altLang="zh-TW" sz="1800" b="1" dirty="0">
                <a:solidFill>
                  <a:srgbClr val="0000FF"/>
                </a:solidFill>
              </a:rPr>
              <a:t>2.2.1</a:t>
            </a:r>
            <a:r>
              <a:rPr lang="zh-TW" altLang="zh-TW" sz="1800" b="1" dirty="0">
                <a:solidFill>
                  <a:srgbClr val="0000FF"/>
                </a:solidFill>
              </a:rPr>
              <a:t>提出申訴之事由及期限</a:t>
            </a:r>
            <a:endParaRPr lang="zh-TW" altLang="zh-TW" sz="1800" dirty="0">
              <a:solidFill>
                <a:srgbClr val="0000FF"/>
              </a:solidFill>
            </a:endParaRPr>
          </a:p>
          <a:p>
            <a:pPr lvl="1"/>
            <a:r>
              <a:rPr lang="zh-TW" altLang="zh-TW" sz="1800" dirty="0">
                <a:solidFill>
                  <a:srgbClr val="0000FF"/>
                </a:solidFill>
              </a:rPr>
              <a:t>提出異議之廠商對於招標機關異議處理之結果如有不服或招標機關逾期不處理，且採購案件達公告金額以上者</a:t>
            </a:r>
            <a:r>
              <a:rPr lang="en-US" altLang="zh-TW" sz="1800" dirty="0">
                <a:solidFill>
                  <a:srgbClr val="0000FF"/>
                </a:solidFill>
              </a:rPr>
              <a:t>(</a:t>
            </a:r>
            <a:r>
              <a:rPr lang="zh-TW" altLang="zh-TW" sz="1800" dirty="0">
                <a:solidFill>
                  <a:srgbClr val="FF0000"/>
                </a:solidFill>
              </a:rPr>
              <a:t>惟爭議屬本法第</a:t>
            </a:r>
            <a:r>
              <a:rPr lang="en-US" altLang="zh-TW" sz="1800" dirty="0">
                <a:solidFill>
                  <a:srgbClr val="FF0000"/>
                </a:solidFill>
              </a:rPr>
              <a:t>31</a:t>
            </a:r>
            <a:r>
              <a:rPr lang="zh-TW" altLang="zh-TW" sz="1800" dirty="0">
                <a:solidFill>
                  <a:srgbClr val="FF0000"/>
                </a:solidFill>
              </a:rPr>
              <a:t>條規定不予發還或追繳押標金者及</a:t>
            </a:r>
            <a:r>
              <a:rPr lang="zh-TW" altLang="zh-TW" sz="1800" dirty="0">
                <a:solidFill>
                  <a:srgbClr val="0000FF"/>
                </a:solidFill>
              </a:rPr>
              <a:t>本法第</a:t>
            </a:r>
            <a:r>
              <a:rPr lang="en-US" altLang="zh-TW" sz="1800" dirty="0">
                <a:solidFill>
                  <a:srgbClr val="0000FF"/>
                </a:solidFill>
              </a:rPr>
              <a:t>101</a:t>
            </a:r>
            <a:r>
              <a:rPr lang="zh-TW" altLang="zh-TW" sz="1800" dirty="0">
                <a:solidFill>
                  <a:srgbClr val="0000FF"/>
                </a:solidFill>
              </a:rPr>
              <a:t>條，不以達公告金額以上採購，為申訴之必要條件</a:t>
            </a:r>
            <a:r>
              <a:rPr lang="en-US" altLang="zh-TW" sz="1800" dirty="0">
                <a:solidFill>
                  <a:srgbClr val="0000FF"/>
                </a:solidFill>
              </a:rPr>
              <a:t>)</a:t>
            </a:r>
            <a:r>
              <a:rPr lang="zh-TW" altLang="zh-TW" sz="1800" dirty="0">
                <a:solidFill>
                  <a:srgbClr val="0000FF"/>
                </a:solidFill>
              </a:rPr>
              <a:t>，應有救濟管道。本法明定</a:t>
            </a:r>
            <a:r>
              <a:rPr lang="zh-TW" altLang="en-US" sz="1800" dirty="0">
                <a:solidFill>
                  <a:srgbClr val="0000FF"/>
                </a:solidFill>
              </a:rPr>
              <a:t>：</a:t>
            </a:r>
            <a:r>
              <a:rPr lang="zh-TW" altLang="zh-TW" sz="1800" dirty="0">
                <a:solidFill>
                  <a:srgbClr val="0000FF"/>
                </a:solidFill>
              </a:rPr>
              <a:t>「廠商對於異議之處理結果不服，或招標機關逾異議處理期限不為處理者，得於收受異議處理結果或處理期限屆滿之次日起</a:t>
            </a:r>
            <a:r>
              <a:rPr lang="en-US" altLang="zh-TW" sz="1800" dirty="0">
                <a:solidFill>
                  <a:srgbClr val="0000FF"/>
                </a:solidFill>
              </a:rPr>
              <a:t>15</a:t>
            </a:r>
            <a:r>
              <a:rPr lang="zh-TW" altLang="zh-TW" sz="1800" dirty="0">
                <a:solidFill>
                  <a:srgbClr val="0000FF"/>
                </a:solidFill>
              </a:rPr>
              <a:t>日內，依其屬中央機關或地方機關辦理之採購，以書面分別向主管機關、直轄市或縣</a:t>
            </a:r>
            <a:r>
              <a:rPr lang="en-US" altLang="zh-TW" sz="1800" dirty="0">
                <a:solidFill>
                  <a:srgbClr val="0000FF"/>
                </a:solidFill>
              </a:rPr>
              <a:t>(</a:t>
            </a:r>
            <a:r>
              <a:rPr lang="zh-TW" altLang="zh-TW" sz="1800" dirty="0">
                <a:solidFill>
                  <a:srgbClr val="0000FF"/>
                </a:solidFill>
              </a:rPr>
              <a:t>市</a:t>
            </a:r>
            <a:r>
              <a:rPr lang="en-US" altLang="zh-TW" sz="1800" dirty="0">
                <a:solidFill>
                  <a:srgbClr val="0000FF"/>
                </a:solidFill>
              </a:rPr>
              <a:t>)</a:t>
            </a:r>
            <a:r>
              <a:rPr lang="zh-TW" altLang="zh-TW" sz="1800" dirty="0">
                <a:solidFill>
                  <a:srgbClr val="0000FF"/>
                </a:solidFill>
              </a:rPr>
              <a:t>政府所設之採購申訴審議委員會申訴」</a:t>
            </a:r>
            <a:r>
              <a:rPr lang="en-US" altLang="zh-TW" sz="1800" dirty="0">
                <a:solidFill>
                  <a:srgbClr val="0000FF"/>
                </a:solidFill>
              </a:rPr>
              <a:t>(</a:t>
            </a:r>
            <a:r>
              <a:rPr lang="zh-TW" altLang="en-US" sz="1800" dirty="0">
                <a:solidFill>
                  <a:srgbClr val="0000FF"/>
                </a:solidFill>
              </a:rPr>
              <a:t>本法</a:t>
            </a:r>
            <a:r>
              <a:rPr lang="zh-TW" altLang="zh-TW" sz="1800" dirty="0">
                <a:solidFill>
                  <a:srgbClr val="0000FF"/>
                </a:solidFill>
              </a:rPr>
              <a:t>第</a:t>
            </a:r>
            <a:r>
              <a:rPr lang="en-US" altLang="zh-TW" sz="1800" dirty="0">
                <a:solidFill>
                  <a:srgbClr val="0000FF"/>
                </a:solidFill>
              </a:rPr>
              <a:t>76</a:t>
            </a:r>
            <a:r>
              <a:rPr lang="zh-TW" altLang="zh-TW" sz="1800" dirty="0">
                <a:solidFill>
                  <a:srgbClr val="0000FF"/>
                </a:solidFill>
              </a:rPr>
              <a:t>條及第</a:t>
            </a:r>
            <a:r>
              <a:rPr lang="en-US" altLang="zh-TW" sz="1800" dirty="0">
                <a:solidFill>
                  <a:srgbClr val="0000FF"/>
                </a:solidFill>
              </a:rPr>
              <a:t>102</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a:t>
            </a:r>
          </a:p>
          <a:p>
            <a:pPr lvl="1"/>
            <a:r>
              <a:rPr lang="zh-TW" altLang="zh-TW" sz="1800" dirty="0">
                <a:solidFill>
                  <a:srgbClr val="0000FF"/>
                </a:solidFill>
              </a:rPr>
              <a:t>廠商提出申訴，應同時繕具副本送招標機關；其中所稱「公告金額」，指本法強制要求機關辦理採購應將相關資訊公開之門檻金額。「公告金額應低於查核金額，由主管機關參酌國際標準定之」，而為讓大多數廠商能有申訴管道，目前公告金額，不論工程、財物及勞務採購，業經主管機關公告</a:t>
            </a:r>
            <a:r>
              <a:rPr lang="zh-TW" altLang="en-US" sz="1800" strike="dblStrike" dirty="0">
                <a:solidFill>
                  <a:srgbClr val="3399FF"/>
                </a:solidFill>
              </a:rPr>
              <a:t>為新臺幣</a:t>
            </a:r>
            <a:r>
              <a:rPr lang="en-US" altLang="zh-TW" sz="1800" strike="dblStrike" dirty="0">
                <a:solidFill>
                  <a:srgbClr val="3399FF"/>
                </a:solidFill>
              </a:rPr>
              <a:t>100</a:t>
            </a:r>
            <a:r>
              <a:rPr lang="zh-TW" altLang="en-US" sz="1800" strike="dblStrike" dirty="0">
                <a:solidFill>
                  <a:srgbClr val="3399FF"/>
                </a:solidFill>
              </a:rPr>
              <a:t>萬元</a:t>
            </a:r>
            <a:r>
              <a:rPr lang="zh-TW" altLang="en-US" sz="1800" dirty="0">
                <a:solidFill>
                  <a:srgbClr val="0000FF"/>
                </a:solidFill>
              </a:rPr>
              <a:t>修正為新臺幣</a:t>
            </a:r>
            <a:r>
              <a:rPr lang="en-US" altLang="zh-TW" sz="1800" dirty="0">
                <a:solidFill>
                  <a:srgbClr val="0000FF"/>
                </a:solidFill>
              </a:rPr>
              <a:t>150</a:t>
            </a:r>
            <a:r>
              <a:rPr lang="zh-TW" altLang="en-US" sz="1800" dirty="0">
                <a:solidFill>
                  <a:srgbClr val="0000FF"/>
                </a:solidFill>
              </a:rPr>
              <a:t>萬元</a:t>
            </a:r>
            <a:r>
              <a:rPr lang="en-US" altLang="zh-TW" sz="1800" dirty="0">
                <a:solidFill>
                  <a:srgbClr val="0000FF"/>
                </a:solidFill>
              </a:rPr>
              <a:t>(111</a:t>
            </a:r>
            <a:r>
              <a:rPr lang="zh-TW" altLang="en-US" sz="1800" dirty="0">
                <a:solidFill>
                  <a:srgbClr val="0000FF"/>
                </a:solidFill>
              </a:rPr>
              <a:t>年</a:t>
            </a:r>
            <a:r>
              <a:rPr lang="en-US" altLang="zh-TW" sz="1800" dirty="0">
                <a:solidFill>
                  <a:srgbClr val="0000FF"/>
                </a:solidFill>
              </a:rPr>
              <a:t>12</a:t>
            </a:r>
            <a:r>
              <a:rPr lang="zh-TW" altLang="en-US" sz="1800" dirty="0">
                <a:solidFill>
                  <a:srgbClr val="0000FF"/>
                </a:solidFill>
              </a:rPr>
              <a:t>月</a:t>
            </a:r>
            <a:r>
              <a:rPr lang="en-US" altLang="zh-TW" sz="1800" dirty="0">
                <a:solidFill>
                  <a:srgbClr val="0000FF"/>
                </a:solidFill>
              </a:rPr>
              <a:t>23</a:t>
            </a:r>
            <a:r>
              <a:rPr lang="zh-TW" altLang="en-US" sz="1800" dirty="0">
                <a:solidFill>
                  <a:srgbClr val="0000FF"/>
                </a:solidFill>
              </a:rPr>
              <a:t>日工程企字第</a:t>
            </a:r>
            <a:r>
              <a:rPr lang="en-US" altLang="zh-TW" sz="1800" dirty="0">
                <a:solidFill>
                  <a:srgbClr val="0000FF"/>
                </a:solidFill>
              </a:rPr>
              <a:t>1110100798</a:t>
            </a:r>
            <a:r>
              <a:rPr lang="zh-TW" altLang="en-US" sz="1800" dirty="0">
                <a:solidFill>
                  <a:srgbClr val="0000FF"/>
                </a:solidFill>
              </a:rPr>
              <a:t>號令修正，並自</a:t>
            </a:r>
            <a:r>
              <a:rPr lang="en-US" altLang="zh-TW" sz="1800" dirty="0">
                <a:solidFill>
                  <a:srgbClr val="0000FF"/>
                </a:solidFill>
              </a:rPr>
              <a:t>112</a:t>
            </a:r>
            <a:r>
              <a:rPr lang="zh-TW" altLang="en-US" sz="1800" dirty="0">
                <a:solidFill>
                  <a:srgbClr val="0000FF"/>
                </a:solidFill>
              </a:rPr>
              <a:t>年</a:t>
            </a:r>
            <a:r>
              <a:rPr lang="en-US" altLang="zh-TW" sz="1800" dirty="0">
                <a:solidFill>
                  <a:srgbClr val="0000FF"/>
                </a:solidFill>
              </a:rPr>
              <a:t>1</a:t>
            </a:r>
            <a:r>
              <a:rPr lang="zh-TW" altLang="en-US" sz="1800" dirty="0">
                <a:solidFill>
                  <a:srgbClr val="0000FF"/>
                </a:solidFill>
              </a:rPr>
              <a:t>月</a:t>
            </a:r>
            <a:r>
              <a:rPr lang="en-US" altLang="zh-TW" sz="1800" dirty="0">
                <a:solidFill>
                  <a:srgbClr val="0000FF"/>
                </a:solidFill>
              </a:rPr>
              <a:t>1</a:t>
            </a:r>
            <a:r>
              <a:rPr lang="zh-TW" altLang="en-US" sz="1800" dirty="0">
                <a:solidFill>
                  <a:srgbClr val="0000FF"/>
                </a:solidFill>
              </a:rPr>
              <a:t>日生效</a:t>
            </a:r>
            <a:r>
              <a:rPr lang="en-US" altLang="zh-TW" sz="1800" dirty="0">
                <a:solidFill>
                  <a:srgbClr val="0000FF"/>
                </a:solidFill>
              </a:rPr>
              <a:t>)</a:t>
            </a:r>
            <a:r>
              <a:rPr lang="zh-TW" altLang="en-US" sz="1800" dirty="0">
                <a:solidFill>
                  <a:srgbClr val="0000FF"/>
                </a:solidFill>
              </a:rPr>
              <a:t>；</a:t>
            </a:r>
            <a:r>
              <a:rPr lang="zh-TW" altLang="zh-TW" sz="1800" dirty="0">
                <a:solidFill>
                  <a:srgbClr val="0000FF"/>
                </a:solidFill>
              </a:rPr>
              <a:t>所稱以「書面」申訴，指以載明法定事項之申訴書</a:t>
            </a:r>
            <a:r>
              <a:rPr lang="en-US" altLang="zh-TW" sz="1800" dirty="0">
                <a:solidFill>
                  <a:srgbClr val="0000FF"/>
                </a:solidFill>
              </a:rPr>
              <a:t>(</a:t>
            </a:r>
            <a:r>
              <a:rPr lang="zh-TW" altLang="zh-TW" sz="1800" dirty="0">
                <a:solidFill>
                  <a:srgbClr val="0000FF"/>
                </a:solidFill>
              </a:rPr>
              <a:t>本法第</a:t>
            </a:r>
            <a:r>
              <a:rPr lang="en-US" altLang="zh-TW" sz="1800" dirty="0">
                <a:solidFill>
                  <a:srgbClr val="0000FF"/>
                </a:solidFill>
              </a:rPr>
              <a:t>77</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提出申訴</a:t>
            </a:r>
            <a:r>
              <a:rPr lang="en-US" altLang="zh-TW" sz="1800" dirty="0">
                <a:solidFill>
                  <a:srgbClr val="0000FF"/>
                </a:solidFill>
              </a:rPr>
              <a:t>(</a:t>
            </a:r>
            <a:r>
              <a:rPr lang="zh-TW" altLang="zh-TW" sz="1800" dirty="0">
                <a:solidFill>
                  <a:srgbClr val="0000FF"/>
                </a:solidFill>
              </a:rPr>
              <a:t>本法第</a:t>
            </a:r>
            <a:r>
              <a:rPr lang="en-US" altLang="zh-TW" sz="1800" dirty="0">
                <a:solidFill>
                  <a:srgbClr val="0000FF"/>
                </a:solidFill>
              </a:rPr>
              <a:t>76</a:t>
            </a:r>
            <a:r>
              <a:rPr lang="zh-TW" altLang="zh-TW" sz="1800" dirty="0">
                <a:solidFill>
                  <a:srgbClr val="0000FF"/>
                </a:solidFill>
              </a:rPr>
              <a:t>條第</a:t>
            </a:r>
            <a:r>
              <a:rPr lang="en-US" altLang="zh-TW" sz="1800" dirty="0">
                <a:solidFill>
                  <a:srgbClr val="0000FF"/>
                </a:solidFill>
              </a:rPr>
              <a:t>1</a:t>
            </a:r>
            <a:r>
              <a:rPr lang="zh-TW" altLang="zh-TW" sz="1800" dirty="0">
                <a:solidFill>
                  <a:srgbClr val="0000FF"/>
                </a:solidFill>
              </a:rPr>
              <a:t>項</a:t>
            </a:r>
            <a:r>
              <a:rPr lang="en-US" altLang="zh-TW" sz="1800" dirty="0">
                <a:solidFill>
                  <a:srgbClr val="0000FF"/>
                </a:solidFill>
              </a:rPr>
              <a:t>)</a:t>
            </a:r>
            <a:r>
              <a:rPr lang="zh-TW" altLang="zh-TW" sz="1800" dirty="0">
                <a:solidFill>
                  <a:srgbClr val="0000FF"/>
                </a:solidFill>
              </a:rPr>
              <a:t>。</a:t>
            </a:r>
          </a:p>
          <a:p>
            <a:pPr lvl="1"/>
            <a:r>
              <a:rPr lang="zh-TW" altLang="zh-TW" sz="1800" dirty="0">
                <a:solidFill>
                  <a:srgbClr val="0000FF"/>
                </a:solidFill>
              </a:rPr>
              <a:t>申訴之提出，申訴廠商亦得委任代理人為之，但代理人應提出委任書載明法定事項，又申訴事件之代理人就受委任事件，有為一切申訴行為之權。但撤回申訴及選任代理人，除已於委任書內表明已受特別委任外，不得為之。</a:t>
            </a:r>
          </a:p>
          <a:p>
            <a:pPr eaLnBrk="1" hangingPunct="1">
              <a:lnSpc>
                <a:spcPct val="125000"/>
              </a:lnSpc>
              <a:spcBef>
                <a:spcPct val="25000"/>
              </a:spcBef>
              <a:buFont typeface="Wingdings" pitchFamily="2" charset="2"/>
              <a:buNone/>
            </a:pPr>
            <a:endParaRPr lang="zh-TW" altLang="en-US" sz="1800" dirty="0">
              <a:solidFill>
                <a:srgbClr val="0000FF"/>
              </a:solidFill>
            </a:endParaRPr>
          </a:p>
        </p:txBody>
      </p:sp>
      <p:sp>
        <p:nvSpPr>
          <p:cNvPr id="2150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849C9111-A28B-4048-964D-66747F7603F6}" type="slidenum">
              <a:rPr kumimoji="0" lang="en-US" altLang="zh-TW" sz="1000" smtClean="0"/>
              <a:pPr eaLnBrk="1" hangingPunct="1">
                <a:spcBef>
                  <a:spcPct val="0"/>
                </a:spcBef>
                <a:buClrTx/>
                <a:buSzTx/>
                <a:buFontTx/>
                <a:buNone/>
              </a:pPr>
              <a:t>21</a:t>
            </a:fld>
            <a:endParaRPr kumimoji="0" lang="en-US" altLang="zh-TW" sz="10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611560" y="620688"/>
            <a:ext cx="5040312" cy="473075"/>
          </a:xfrm>
        </p:spPr>
        <p:txBody>
          <a:bodyPr/>
          <a:lstStyle/>
          <a:p>
            <a:pPr eaLnBrk="1" hangingPunct="1"/>
            <a:r>
              <a:rPr lang="zh-TW" altLang="en-US" dirty="0">
                <a:latin typeface="標楷體" pitchFamily="65" charset="-120"/>
              </a:rPr>
              <a:t>二、異議、申訴程序</a:t>
            </a:r>
          </a:p>
        </p:txBody>
      </p:sp>
      <p:sp>
        <p:nvSpPr>
          <p:cNvPr id="22531" name="Rectangle 3"/>
          <p:cNvSpPr>
            <a:spLocks noGrp="1" noChangeArrowheads="1"/>
          </p:cNvSpPr>
          <p:nvPr>
            <p:ph type="body" idx="1"/>
          </p:nvPr>
        </p:nvSpPr>
        <p:spPr>
          <a:xfrm>
            <a:off x="251520" y="1700808"/>
            <a:ext cx="8496944" cy="3817367"/>
          </a:xfrm>
        </p:spPr>
        <p:txBody>
          <a:bodyPr/>
          <a:lstStyle/>
          <a:p>
            <a:pPr>
              <a:spcBef>
                <a:spcPts val="1200"/>
              </a:spcBef>
            </a:pPr>
            <a:r>
              <a:rPr lang="en-US" altLang="zh-TW" sz="2000" b="1" dirty="0">
                <a:solidFill>
                  <a:srgbClr val="0000FF"/>
                </a:solidFill>
              </a:rPr>
              <a:t>2.2.2</a:t>
            </a:r>
            <a:r>
              <a:rPr lang="zh-TW" altLang="zh-TW" sz="2000" b="1" dirty="0">
                <a:solidFill>
                  <a:srgbClr val="0000FF"/>
                </a:solidFill>
              </a:rPr>
              <a:t>申訴書狀之撰寫及繳費</a:t>
            </a:r>
            <a:endParaRPr lang="zh-TW" altLang="zh-TW" sz="1800" dirty="0">
              <a:solidFill>
                <a:srgbClr val="0000FF"/>
              </a:solidFill>
            </a:endParaRPr>
          </a:p>
          <a:p>
            <a:pPr>
              <a:spcBef>
                <a:spcPts val="1200"/>
              </a:spcBef>
            </a:pPr>
            <a:r>
              <a:rPr lang="zh-TW" altLang="zh-TW" sz="2000" dirty="0">
                <a:solidFill>
                  <a:srgbClr val="0000FF"/>
                </a:solidFill>
              </a:rPr>
              <a:t>申訴書狀內應載明申訴廠商之名稱、地址、電話及負責人姓名、姓別、出生年月日、住所或居所；原受理異議之機關、申訴之事實及理由、證據及年月日</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77</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a:t>
            </a:r>
          </a:p>
          <a:p>
            <a:pPr>
              <a:spcBef>
                <a:spcPts val="1200"/>
              </a:spcBef>
            </a:pPr>
            <a:r>
              <a:rPr lang="zh-TW" altLang="zh-TW" sz="2000" dirty="0">
                <a:solidFill>
                  <a:srgbClr val="0000FF"/>
                </a:solidFill>
              </a:rPr>
              <a:t>又採購申訴審議委員會辦理審議，得先向廠商收取審議費、鑑定費及其他必要費用</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80</a:t>
            </a:r>
            <a:r>
              <a:rPr lang="zh-TW" altLang="zh-TW" sz="2000" dirty="0">
                <a:solidFill>
                  <a:srgbClr val="0000FF"/>
                </a:solidFill>
              </a:rPr>
              <a:t>條第</a:t>
            </a:r>
            <a:r>
              <a:rPr lang="en-US" altLang="zh-TW" sz="2000" dirty="0">
                <a:solidFill>
                  <a:srgbClr val="0000FF"/>
                </a:solidFill>
              </a:rPr>
              <a:t>4</a:t>
            </a:r>
            <a:r>
              <a:rPr lang="zh-TW" altLang="zh-TW" sz="2000" dirty="0">
                <a:solidFill>
                  <a:srgbClr val="0000FF"/>
                </a:solidFill>
              </a:rPr>
              <a:t>項</a:t>
            </a:r>
            <a:r>
              <a:rPr lang="en-US" altLang="zh-TW" sz="2000" dirty="0">
                <a:solidFill>
                  <a:srgbClr val="0000FF"/>
                </a:solidFill>
              </a:rPr>
              <a:t>)</a:t>
            </a:r>
            <a:r>
              <a:rPr lang="zh-TW" altLang="zh-TW" sz="2000" dirty="0">
                <a:solidFill>
                  <a:srgbClr val="0000FF"/>
                </a:solidFill>
              </a:rPr>
              <a:t>。廠商提出申訴時，應繳納審議費，其未繳納者，由採購申訴審議委員會通知限期補繳；逾期未補繳者，申訴不予受理。又每一申訴事件為新臺幣</a:t>
            </a:r>
            <a:r>
              <a:rPr lang="en-US" altLang="zh-TW" sz="2000" dirty="0">
                <a:solidFill>
                  <a:srgbClr val="0000FF"/>
                </a:solidFill>
              </a:rPr>
              <a:t>3</a:t>
            </a:r>
            <a:r>
              <a:rPr lang="zh-TW" altLang="zh-TW" sz="2000" dirty="0">
                <a:solidFill>
                  <a:srgbClr val="0000FF"/>
                </a:solidFill>
              </a:rPr>
              <a:t>萬元；如廠商於第</a:t>
            </a:r>
            <a:r>
              <a:rPr lang="en-US" altLang="zh-TW" sz="2000" dirty="0">
                <a:solidFill>
                  <a:srgbClr val="0000FF"/>
                </a:solidFill>
              </a:rPr>
              <a:t>1</a:t>
            </a:r>
            <a:r>
              <a:rPr lang="zh-TW" altLang="zh-TW" sz="2000" dirty="0">
                <a:solidFill>
                  <a:srgbClr val="0000FF"/>
                </a:solidFill>
              </a:rPr>
              <a:t>次預審會議前撤回者，無息退還二分之一。申訴事件經採購申訴審議委員會為不受理之決議者，免予收費。已繳費者，採購申訴審議委員會無息退還所繳審議費之全額。但已通知預審會議期日者，收取審議費新臺幣</a:t>
            </a:r>
            <a:r>
              <a:rPr lang="en-US" altLang="zh-TW" sz="2000" dirty="0">
                <a:solidFill>
                  <a:srgbClr val="0000FF"/>
                </a:solidFill>
              </a:rPr>
              <a:t>5,000</a:t>
            </a:r>
            <a:r>
              <a:rPr lang="zh-TW" altLang="zh-TW" sz="2000" dirty="0">
                <a:solidFill>
                  <a:srgbClr val="0000FF"/>
                </a:solidFill>
              </a:rPr>
              <a:t>元。</a:t>
            </a:r>
            <a:r>
              <a:rPr lang="en-US" altLang="zh-TW" sz="2000" dirty="0">
                <a:solidFill>
                  <a:srgbClr val="0000FF"/>
                </a:solidFill>
              </a:rPr>
              <a:t>(</a:t>
            </a:r>
            <a:r>
              <a:rPr lang="zh-TW" altLang="zh-TW" sz="2000" dirty="0">
                <a:solidFill>
                  <a:srgbClr val="0000FF"/>
                </a:solidFill>
              </a:rPr>
              <a:t>採購申訴審議收費辦法第</a:t>
            </a:r>
            <a:r>
              <a:rPr lang="en-US" altLang="zh-TW" sz="2000" dirty="0">
                <a:solidFill>
                  <a:srgbClr val="0000FF"/>
                </a:solidFill>
              </a:rPr>
              <a:t>3</a:t>
            </a:r>
            <a:r>
              <a:rPr lang="zh-TW" altLang="zh-TW" sz="2000" dirty="0">
                <a:solidFill>
                  <a:srgbClr val="0000FF"/>
                </a:solidFill>
              </a:rPr>
              <a:t>條、第</a:t>
            </a:r>
            <a:r>
              <a:rPr lang="en-US" altLang="zh-TW" sz="2000" dirty="0">
                <a:solidFill>
                  <a:srgbClr val="0000FF"/>
                </a:solidFill>
              </a:rPr>
              <a:t>4</a:t>
            </a:r>
            <a:r>
              <a:rPr lang="zh-TW" altLang="zh-TW" sz="2000" dirty="0">
                <a:solidFill>
                  <a:srgbClr val="0000FF"/>
                </a:solidFill>
              </a:rPr>
              <a:t>條、第</a:t>
            </a:r>
            <a:r>
              <a:rPr lang="en-US" altLang="zh-TW" sz="2000" dirty="0">
                <a:solidFill>
                  <a:srgbClr val="0000FF"/>
                </a:solidFill>
              </a:rPr>
              <a:t>6</a:t>
            </a:r>
            <a:r>
              <a:rPr lang="zh-TW" altLang="zh-TW" sz="2000" dirty="0">
                <a:solidFill>
                  <a:srgbClr val="0000FF"/>
                </a:solidFill>
              </a:rPr>
              <a:t>條及第</a:t>
            </a:r>
            <a:r>
              <a:rPr lang="en-US" altLang="zh-TW" sz="2000" dirty="0">
                <a:solidFill>
                  <a:srgbClr val="0000FF"/>
                </a:solidFill>
              </a:rPr>
              <a:t>8</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a:t>
            </a:r>
            <a:r>
              <a:rPr lang="en-US" altLang="zh-TW" sz="2000" dirty="0">
                <a:solidFill>
                  <a:srgbClr val="0000FF"/>
                </a:solidFill>
              </a:rPr>
              <a:t>)</a:t>
            </a:r>
            <a:r>
              <a:rPr lang="zh-TW" altLang="zh-TW" sz="2000" dirty="0">
                <a:solidFill>
                  <a:srgbClr val="0000FF"/>
                </a:solidFill>
              </a:rPr>
              <a:t>。</a:t>
            </a:r>
            <a:endParaRPr lang="zh-TW" altLang="en-US" sz="2800" dirty="0">
              <a:solidFill>
                <a:srgbClr val="0000FF"/>
              </a:solidFill>
            </a:endParaRPr>
          </a:p>
        </p:txBody>
      </p:sp>
      <p:sp>
        <p:nvSpPr>
          <p:cNvPr id="2253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F14A408-8AEE-4AC6-ABE5-1809F863B75F}" type="slidenum">
              <a:rPr kumimoji="0" lang="en-US" altLang="zh-TW" sz="1000" smtClean="0"/>
              <a:pPr eaLnBrk="1" hangingPunct="1">
                <a:spcBef>
                  <a:spcPct val="0"/>
                </a:spcBef>
                <a:buClrTx/>
                <a:buSzTx/>
                <a:buFontTx/>
                <a:buNone/>
              </a:pPr>
              <a:t>22</a:t>
            </a:fld>
            <a:endParaRPr kumimoji="0" lang="en-US" altLang="zh-TW" sz="100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539552" y="620688"/>
            <a:ext cx="5040312" cy="473075"/>
          </a:xfrm>
        </p:spPr>
        <p:txBody>
          <a:bodyPr/>
          <a:lstStyle/>
          <a:p>
            <a:pPr eaLnBrk="1" hangingPunct="1"/>
            <a:r>
              <a:rPr lang="zh-TW" altLang="en-US" dirty="0">
                <a:latin typeface="標楷體" pitchFamily="65" charset="-120"/>
              </a:rPr>
              <a:t>二、異議、申訴程序</a:t>
            </a:r>
          </a:p>
        </p:txBody>
      </p:sp>
      <p:sp>
        <p:nvSpPr>
          <p:cNvPr id="22531" name="Rectangle 3"/>
          <p:cNvSpPr>
            <a:spLocks noGrp="1" noChangeArrowheads="1"/>
          </p:cNvSpPr>
          <p:nvPr>
            <p:ph type="body" idx="1"/>
          </p:nvPr>
        </p:nvSpPr>
        <p:spPr>
          <a:xfrm>
            <a:off x="611188" y="1557338"/>
            <a:ext cx="8353300" cy="3889375"/>
          </a:xfrm>
        </p:spPr>
        <p:txBody>
          <a:bodyPr/>
          <a:lstStyle/>
          <a:p>
            <a:r>
              <a:rPr lang="en-US" altLang="zh-TW" sz="2000" b="1" dirty="0">
                <a:solidFill>
                  <a:srgbClr val="0000FF"/>
                </a:solidFill>
              </a:rPr>
              <a:t>2.2.3</a:t>
            </a:r>
            <a:r>
              <a:rPr lang="zh-TW" altLang="zh-TW" sz="2000" b="1" dirty="0">
                <a:solidFill>
                  <a:srgbClr val="0000FF"/>
                </a:solidFill>
              </a:rPr>
              <a:t>申訴受理機關</a:t>
            </a:r>
            <a:endParaRPr lang="zh-TW" altLang="zh-TW" sz="2000" dirty="0">
              <a:solidFill>
                <a:srgbClr val="0000FF"/>
              </a:solidFill>
            </a:endParaRPr>
          </a:p>
          <a:p>
            <a:r>
              <a:rPr lang="zh-TW" altLang="zh-TW" sz="2000" dirty="0">
                <a:solidFill>
                  <a:srgbClr val="0000FF"/>
                </a:solidFill>
              </a:rPr>
              <a:t>本法明定中央主管機關及直轄市、縣</a:t>
            </a:r>
            <a:r>
              <a:rPr lang="en-US" altLang="zh-TW" sz="2000" dirty="0">
                <a:solidFill>
                  <a:srgbClr val="0000FF"/>
                </a:solidFill>
              </a:rPr>
              <a:t>(</a:t>
            </a:r>
            <a:r>
              <a:rPr lang="zh-TW" altLang="zh-TW" sz="2000" dirty="0">
                <a:solidFill>
                  <a:srgbClr val="0000FF"/>
                </a:solidFill>
              </a:rPr>
              <a:t>市</a:t>
            </a:r>
            <a:r>
              <a:rPr lang="en-US" altLang="zh-TW" sz="2000" dirty="0">
                <a:solidFill>
                  <a:srgbClr val="0000FF"/>
                </a:solidFill>
              </a:rPr>
              <a:t>)</a:t>
            </a:r>
            <a:r>
              <a:rPr lang="zh-TW" altLang="zh-TW" sz="2000" dirty="0">
                <a:solidFill>
                  <a:srgbClr val="0000FF"/>
                </a:solidFill>
              </a:rPr>
              <a:t>政府均應設採購申訴審議委員會</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86</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，以分別處理中央及地方機關採購之廠商申訴案件。目前中央主管機關已依採購申訴審議委員會組織準則設立採購申訴審議委員會，而臺北市政府、高雄市政府、新北市政府、臺中市政府</a:t>
            </a:r>
            <a:r>
              <a:rPr lang="zh-TW" altLang="en-US" sz="2000" dirty="0">
                <a:solidFill>
                  <a:srgbClr val="0000FF"/>
                </a:solidFill>
              </a:rPr>
              <a:t>、</a:t>
            </a:r>
            <a:r>
              <a:rPr lang="zh-TW" altLang="zh-TW" sz="2000" dirty="0">
                <a:solidFill>
                  <a:srgbClr val="0000FF"/>
                </a:solidFill>
              </a:rPr>
              <a:t>臺南市政府</a:t>
            </a:r>
            <a:r>
              <a:rPr lang="zh-TW" altLang="en-US" sz="2000" dirty="0">
                <a:solidFill>
                  <a:srgbClr val="0000FF"/>
                </a:solidFill>
              </a:rPr>
              <a:t>、桃園市</a:t>
            </a:r>
            <a:r>
              <a:rPr lang="zh-TW" altLang="zh-TW" sz="2000" dirty="0">
                <a:solidFill>
                  <a:srgbClr val="0000FF"/>
                </a:solidFill>
              </a:rPr>
              <a:t>政府均先後成立採購申訴審議委員會。至於其他各縣</a:t>
            </a:r>
            <a:r>
              <a:rPr lang="en-US" altLang="zh-TW" sz="2000" dirty="0">
                <a:solidFill>
                  <a:srgbClr val="0000FF"/>
                </a:solidFill>
              </a:rPr>
              <a:t>(</a:t>
            </a:r>
            <a:r>
              <a:rPr lang="zh-TW" altLang="zh-TW" sz="2000" dirty="0">
                <a:solidFill>
                  <a:srgbClr val="0000FF"/>
                </a:solidFill>
              </a:rPr>
              <a:t>市</a:t>
            </a:r>
            <a:r>
              <a:rPr lang="en-US" altLang="zh-TW" sz="2000" dirty="0">
                <a:solidFill>
                  <a:srgbClr val="0000FF"/>
                </a:solidFill>
              </a:rPr>
              <a:t>)</a:t>
            </a:r>
            <a:r>
              <a:rPr lang="zh-TW" altLang="zh-TW" sz="2000" dirty="0">
                <a:solidFill>
                  <a:srgbClr val="0000FF"/>
                </a:solidFill>
              </a:rPr>
              <a:t>政府</a:t>
            </a:r>
            <a:r>
              <a:rPr lang="zh-TW" altLang="en-US" sz="2000" dirty="0">
                <a:solidFill>
                  <a:srgbClr val="0000FF"/>
                </a:solidFill>
              </a:rPr>
              <a:t>均已將彼等調解事件委請</a:t>
            </a:r>
            <a:r>
              <a:rPr lang="zh-TW" altLang="zh-TW" sz="2000" dirty="0">
                <a:solidFill>
                  <a:srgbClr val="0000FF"/>
                </a:solidFill>
              </a:rPr>
              <a:t>中央主管機關處理，故現階段各廠商對中央或地方機關</a:t>
            </a:r>
            <a:r>
              <a:rPr lang="en-US" altLang="zh-TW" sz="2000" dirty="0">
                <a:solidFill>
                  <a:srgbClr val="0000FF"/>
                </a:solidFill>
              </a:rPr>
              <a:t>(</a:t>
            </a:r>
            <a:r>
              <a:rPr lang="zh-TW" altLang="zh-TW" sz="2000" dirty="0">
                <a:solidFill>
                  <a:srgbClr val="0000FF"/>
                </a:solidFill>
              </a:rPr>
              <a:t>臺北市政府、高雄市政府、新北市政府、臺中市政府</a:t>
            </a:r>
            <a:r>
              <a:rPr lang="zh-TW" altLang="en-US" sz="2000" dirty="0">
                <a:solidFill>
                  <a:srgbClr val="0000FF"/>
                </a:solidFill>
              </a:rPr>
              <a:t>、</a:t>
            </a:r>
            <a:r>
              <a:rPr lang="zh-TW" altLang="zh-TW" sz="2000" dirty="0">
                <a:solidFill>
                  <a:srgbClr val="0000FF"/>
                </a:solidFill>
              </a:rPr>
              <a:t>臺南市政府、桃園市政府</a:t>
            </a:r>
            <a:r>
              <a:rPr lang="zh-TW" altLang="zh-TW" sz="2000" strike="dblStrike" dirty="0">
                <a:solidFill>
                  <a:srgbClr val="3399FF"/>
                </a:solidFill>
              </a:rPr>
              <a:t>及花蓮縣政府</a:t>
            </a:r>
            <a:r>
              <a:rPr lang="zh-TW" altLang="zh-TW" sz="2000" dirty="0">
                <a:solidFill>
                  <a:srgbClr val="0000FF"/>
                </a:solidFill>
              </a:rPr>
              <a:t>除外</a:t>
            </a:r>
            <a:r>
              <a:rPr lang="en-US" altLang="zh-TW" sz="2000" dirty="0">
                <a:solidFill>
                  <a:srgbClr val="0000FF"/>
                </a:solidFill>
              </a:rPr>
              <a:t>)</a:t>
            </a:r>
            <a:r>
              <a:rPr lang="zh-TW" altLang="zh-TW" sz="2000" dirty="0">
                <a:solidFill>
                  <a:srgbClr val="0000FF"/>
                </a:solidFill>
              </a:rPr>
              <a:t>辦理之採購案件如擬提出申訴或申請調解者，均應向中央主管機關所設採購申訴審議委員會提出。</a:t>
            </a:r>
          </a:p>
          <a:p>
            <a:r>
              <a:rPr lang="zh-TW" altLang="zh-TW" sz="2000" dirty="0">
                <a:solidFill>
                  <a:srgbClr val="0000FF"/>
                </a:solidFill>
              </a:rPr>
              <a:t>如廠商誤向該管採購申訴審議委員會以外之機關申訴者，收受申訴書之機關應於收受之次日起</a:t>
            </a:r>
            <a:r>
              <a:rPr lang="en-US" altLang="zh-TW" sz="2000" dirty="0">
                <a:solidFill>
                  <a:srgbClr val="0000FF"/>
                </a:solidFill>
              </a:rPr>
              <a:t>3</a:t>
            </a:r>
            <a:r>
              <a:rPr lang="zh-TW" altLang="zh-TW" sz="2000" dirty="0">
                <a:solidFill>
                  <a:srgbClr val="0000FF"/>
                </a:solidFill>
              </a:rPr>
              <a:t>日內，將申訴書移送於該管採購申訴審議委員會，並通知申訴廠商</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76</a:t>
            </a:r>
            <a:r>
              <a:rPr lang="zh-TW" altLang="zh-TW" sz="2000" dirty="0">
                <a:solidFill>
                  <a:srgbClr val="0000FF"/>
                </a:solidFill>
              </a:rPr>
              <a:t>條第</a:t>
            </a:r>
            <a:r>
              <a:rPr lang="en-US" altLang="zh-TW" sz="2000" dirty="0">
                <a:solidFill>
                  <a:srgbClr val="0000FF"/>
                </a:solidFill>
              </a:rPr>
              <a:t>3</a:t>
            </a:r>
            <a:r>
              <a:rPr lang="zh-TW" altLang="zh-TW" sz="2000" dirty="0">
                <a:solidFill>
                  <a:srgbClr val="0000FF"/>
                </a:solidFill>
              </a:rPr>
              <a:t>項</a:t>
            </a:r>
            <a:r>
              <a:rPr lang="en-US" altLang="zh-TW" sz="2000" dirty="0">
                <a:solidFill>
                  <a:srgbClr val="0000FF"/>
                </a:solidFill>
              </a:rPr>
              <a:t>)</a:t>
            </a:r>
            <a:r>
              <a:rPr lang="zh-TW" altLang="zh-TW" sz="2000" dirty="0">
                <a:solidFill>
                  <a:srgbClr val="0000FF"/>
                </a:solidFill>
              </a:rPr>
              <a:t>。</a:t>
            </a:r>
            <a:endParaRPr lang="zh-TW" altLang="en-US" sz="2000" dirty="0">
              <a:solidFill>
                <a:srgbClr val="0000FF"/>
              </a:solidFill>
            </a:endParaRPr>
          </a:p>
        </p:txBody>
      </p:sp>
      <p:sp>
        <p:nvSpPr>
          <p:cNvPr id="2253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F14A408-8AEE-4AC6-ABE5-1809F863B75F}" type="slidenum">
              <a:rPr kumimoji="0" lang="en-US" altLang="zh-TW" sz="1000" smtClean="0"/>
              <a:pPr eaLnBrk="1" hangingPunct="1">
                <a:spcBef>
                  <a:spcPct val="0"/>
                </a:spcBef>
                <a:buClrTx/>
                <a:buSzTx/>
                <a:buFontTx/>
                <a:buNone/>
              </a:pPr>
              <a:t>23</a:t>
            </a:fld>
            <a:endParaRPr kumimoji="0" lang="en-US" altLang="zh-TW" sz="1000"/>
          </a:p>
        </p:txBody>
      </p:sp>
    </p:spTree>
    <p:extLst>
      <p:ext uri="{BB962C8B-B14F-4D97-AF65-F5344CB8AC3E}">
        <p14:creationId xmlns:p14="http://schemas.microsoft.com/office/powerpoint/2010/main" val="190246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9552" y="620688"/>
            <a:ext cx="5040312" cy="473075"/>
          </a:xfrm>
        </p:spPr>
        <p:txBody>
          <a:bodyPr/>
          <a:lstStyle/>
          <a:p>
            <a:pPr eaLnBrk="1" hangingPunct="1"/>
            <a:r>
              <a:rPr lang="zh-TW" altLang="en-US" dirty="0">
                <a:latin typeface="標楷體" pitchFamily="65" charset="-120"/>
              </a:rPr>
              <a:t>二、異議、申訴程序</a:t>
            </a:r>
          </a:p>
        </p:txBody>
      </p:sp>
      <p:sp>
        <p:nvSpPr>
          <p:cNvPr id="23555" name="Rectangle 3"/>
          <p:cNvSpPr>
            <a:spLocks noGrp="1" noChangeArrowheads="1"/>
          </p:cNvSpPr>
          <p:nvPr>
            <p:ph type="body" idx="1"/>
          </p:nvPr>
        </p:nvSpPr>
        <p:spPr>
          <a:xfrm>
            <a:off x="611188" y="1557338"/>
            <a:ext cx="8353425" cy="3889375"/>
          </a:xfrm>
        </p:spPr>
        <p:txBody>
          <a:bodyPr/>
          <a:lstStyle/>
          <a:p>
            <a:r>
              <a:rPr lang="en-US" altLang="zh-TW" sz="2000" b="1" dirty="0">
                <a:solidFill>
                  <a:srgbClr val="0000FF"/>
                </a:solidFill>
              </a:rPr>
              <a:t>2.2.4</a:t>
            </a:r>
            <a:r>
              <a:rPr lang="zh-TW" altLang="zh-TW" sz="2000" b="1" dirty="0">
                <a:solidFill>
                  <a:srgbClr val="0000FF"/>
                </a:solidFill>
              </a:rPr>
              <a:t>採購申訴審議委員會組織</a:t>
            </a:r>
            <a:endParaRPr lang="zh-TW" altLang="zh-TW" sz="2000" dirty="0">
              <a:solidFill>
                <a:srgbClr val="0000FF"/>
              </a:solidFill>
            </a:endParaRPr>
          </a:p>
          <a:p>
            <a:r>
              <a:rPr lang="zh-TW" altLang="zh-TW" sz="2000" dirty="0">
                <a:solidFill>
                  <a:srgbClr val="0000FF"/>
                </a:solidFill>
              </a:rPr>
              <a:t>採購申訴審議委員會之設計，是本法「異議及申訴」制度運作之核心。每一委員會均「置委員</a:t>
            </a:r>
            <a:r>
              <a:rPr lang="en-US" altLang="zh-TW" sz="2000" dirty="0">
                <a:solidFill>
                  <a:srgbClr val="0000FF"/>
                </a:solidFill>
              </a:rPr>
              <a:t>7</a:t>
            </a:r>
            <a:r>
              <a:rPr lang="zh-TW" altLang="zh-TW" sz="2000" dirty="0">
                <a:solidFill>
                  <a:srgbClr val="0000FF"/>
                </a:solidFill>
              </a:rPr>
              <a:t>人至</a:t>
            </a:r>
            <a:r>
              <a:rPr lang="en-US" altLang="zh-TW" sz="2000" dirty="0">
                <a:solidFill>
                  <a:srgbClr val="0000FF"/>
                </a:solidFill>
              </a:rPr>
              <a:t>35</a:t>
            </a:r>
            <a:r>
              <a:rPr lang="zh-TW" altLang="zh-TW" sz="2000" dirty="0">
                <a:solidFill>
                  <a:srgbClr val="0000FF"/>
                </a:solidFill>
              </a:rPr>
              <a:t>人，由主管機關及直轄市、縣</a:t>
            </a:r>
            <a:r>
              <a:rPr lang="en-US" altLang="zh-TW" sz="2000" dirty="0">
                <a:solidFill>
                  <a:srgbClr val="0000FF"/>
                </a:solidFill>
              </a:rPr>
              <a:t>(</a:t>
            </a:r>
            <a:r>
              <a:rPr lang="zh-TW" altLang="zh-TW" sz="2000" dirty="0">
                <a:solidFill>
                  <a:srgbClr val="0000FF"/>
                </a:solidFill>
              </a:rPr>
              <a:t>市</a:t>
            </a:r>
            <a:r>
              <a:rPr lang="en-US" altLang="zh-TW" sz="2000" dirty="0">
                <a:solidFill>
                  <a:srgbClr val="0000FF"/>
                </a:solidFill>
              </a:rPr>
              <a:t>)</a:t>
            </a:r>
            <a:r>
              <a:rPr lang="zh-TW" altLang="zh-TW" sz="2000" dirty="0">
                <a:solidFill>
                  <a:srgbClr val="0000FF"/>
                </a:solidFill>
              </a:rPr>
              <a:t>政府聘請具有法律或採購相關專門知識之公正人士擔任」；但「地方政府未設採購申訴委員會者，得委請中央主管機關處理」申訴及調解案件；「採購申訴審議委員會應公正行使職權。採購申訴審議委員會之組織準則，由主管機關擬訂，報請行政院核定後發布之」</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76</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項、第</a:t>
            </a:r>
            <a:r>
              <a:rPr lang="en-US" altLang="zh-TW" sz="2000" dirty="0">
                <a:solidFill>
                  <a:srgbClr val="0000FF"/>
                </a:solidFill>
              </a:rPr>
              <a:t>86</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a:t>
            </a:r>
          </a:p>
          <a:p>
            <a:r>
              <a:rPr lang="zh-TW" altLang="zh-TW" sz="2000" dirty="0">
                <a:solidFill>
                  <a:srgbClr val="0000FF"/>
                </a:solidFill>
              </a:rPr>
              <a:t>採購申訴審議委員會會議由主任委員召集，並為主席；採購申訴審議委員會委員會議之決議，應有二分之一以上委員出席，出席委員過半</a:t>
            </a:r>
            <a:r>
              <a:rPr lang="zh-TW" altLang="en-US" sz="2000" dirty="0">
                <a:solidFill>
                  <a:srgbClr val="0000FF"/>
                </a:solidFill>
              </a:rPr>
              <a:t>數</a:t>
            </a:r>
            <a:r>
              <a:rPr lang="zh-TW" altLang="zh-TW" sz="2000" dirty="0">
                <a:solidFill>
                  <a:srgbClr val="0000FF"/>
                </a:solidFill>
              </a:rPr>
              <a:t>同意行之。可否同數時，由主席裁決之。</a:t>
            </a:r>
            <a:r>
              <a:rPr lang="en-US" altLang="zh-TW" sz="2000" dirty="0">
                <a:solidFill>
                  <a:srgbClr val="0000FF"/>
                </a:solidFill>
              </a:rPr>
              <a:t>(</a:t>
            </a:r>
            <a:r>
              <a:rPr lang="zh-TW" altLang="zh-TW" sz="2000" dirty="0">
                <a:solidFill>
                  <a:srgbClr val="0000FF"/>
                </a:solidFill>
              </a:rPr>
              <a:t>採購申訴審議委員會組織準則第</a:t>
            </a:r>
            <a:r>
              <a:rPr lang="en-US" altLang="zh-TW" sz="2000" dirty="0">
                <a:solidFill>
                  <a:srgbClr val="0000FF"/>
                </a:solidFill>
              </a:rPr>
              <a:t>6</a:t>
            </a:r>
            <a:r>
              <a:rPr lang="zh-TW" altLang="zh-TW" sz="2000" dirty="0">
                <a:solidFill>
                  <a:srgbClr val="0000FF"/>
                </a:solidFill>
              </a:rPr>
              <a:t>條</a:t>
            </a:r>
            <a:r>
              <a:rPr lang="en-US" altLang="zh-TW" sz="2000" dirty="0">
                <a:solidFill>
                  <a:srgbClr val="0000FF"/>
                </a:solidFill>
              </a:rPr>
              <a:t>)</a:t>
            </a:r>
            <a:endParaRPr lang="zh-TW" altLang="zh-TW" sz="2000" dirty="0">
              <a:solidFill>
                <a:srgbClr val="0000FF"/>
              </a:solidFill>
            </a:endParaRPr>
          </a:p>
        </p:txBody>
      </p:sp>
      <p:sp>
        <p:nvSpPr>
          <p:cNvPr id="2355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13B5998B-EB9E-44B5-B6CF-3F403B31CDAA}" type="slidenum">
              <a:rPr kumimoji="0" lang="en-US" altLang="zh-TW" sz="1000" smtClean="0"/>
              <a:pPr eaLnBrk="1" hangingPunct="1">
                <a:spcBef>
                  <a:spcPct val="0"/>
                </a:spcBef>
                <a:buClrTx/>
                <a:buSzTx/>
                <a:buFontTx/>
                <a:buNone/>
              </a:pPr>
              <a:t>24</a:t>
            </a:fld>
            <a:endParaRPr kumimoji="0" lang="en-US" altLang="zh-TW" sz="1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539552" y="645057"/>
            <a:ext cx="5040312" cy="473075"/>
          </a:xfrm>
        </p:spPr>
        <p:txBody>
          <a:bodyPr/>
          <a:lstStyle/>
          <a:p>
            <a:pPr eaLnBrk="1" hangingPunct="1"/>
            <a:r>
              <a:rPr lang="zh-TW" altLang="en-US">
                <a:latin typeface="標楷體" pitchFamily="65" charset="-120"/>
              </a:rPr>
              <a:t>二、異議、申訴程序</a:t>
            </a:r>
          </a:p>
        </p:txBody>
      </p:sp>
      <p:sp>
        <p:nvSpPr>
          <p:cNvPr id="24579" name="Rectangle 3"/>
          <p:cNvSpPr>
            <a:spLocks noGrp="1" noChangeArrowheads="1"/>
          </p:cNvSpPr>
          <p:nvPr>
            <p:ph type="body" idx="1"/>
          </p:nvPr>
        </p:nvSpPr>
        <p:spPr>
          <a:xfrm>
            <a:off x="611188" y="1341438"/>
            <a:ext cx="8353425" cy="4463826"/>
          </a:xfrm>
        </p:spPr>
        <p:txBody>
          <a:bodyPr/>
          <a:lstStyle/>
          <a:p>
            <a:r>
              <a:rPr lang="en-US" altLang="zh-TW" sz="2000" b="1" dirty="0">
                <a:solidFill>
                  <a:srgbClr val="0000FF"/>
                </a:solidFill>
              </a:rPr>
              <a:t>2.2.5</a:t>
            </a:r>
            <a:r>
              <a:rPr lang="zh-TW" altLang="zh-TW" sz="2000" b="1" dirty="0">
                <a:solidFill>
                  <a:srgbClr val="0000FF"/>
                </a:solidFill>
              </a:rPr>
              <a:t>申訴審議程序</a:t>
            </a:r>
            <a:endParaRPr lang="zh-TW" altLang="zh-TW" sz="2000" dirty="0">
              <a:solidFill>
                <a:srgbClr val="0000FF"/>
              </a:solidFill>
            </a:endParaRPr>
          </a:p>
          <a:p>
            <a:r>
              <a:rPr lang="en-US" altLang="zh-TW" sz="2000" dirty="0">
                <a:solidFill>
                  <a:srgbClr val="0000FF"/>
                </a:solidFill>
              </a:rPr>
              <a:t>1.</a:t>
            </a:r>
            <a:r>
              <a:rPr lang="zh-TW" altLang="zh-TW" sz="2000" dirty="0">
                <a:solidFill>
                  <a:srgbClr val="0000FF"/>
                </a:solidFill>
              </a:rPr>
              <a:t>程序審查</a:t>
            </a:r>
          </a:p>
          <a:p>
            <a:r>
              <a:rPr lang="zh-TW" altLang="zh-TW" sz="2000" dirty="0">
                <a:solidFill>
                  <a:srgbClr val="0000FF"/>
                </a:solidFill>
              </a:rPr>
              <a:t>採購申訴審議委員會對於申訴事件，應先為程序上之審查，其無不受理之情形者，再進而為實體上之審查。程序審查，發現有程式不合而其情形可補正者，應酌定相當期間通知申訴廠商補正。</a:t>
            </a:r>
          </a:p>
          <a:p>
            <a:r>
              <a:rPr lang="zh-TW" altLang="zh-TW" sz="2000" dirty="0">
                <a:solidFill>
                  <a:srgbClr val="0000FF"/>
                </a:solidFill>
              </a:rPr>
              <a:t>有關程序審查之情形如</a:t>
            </a:r>
            <a:r>
              <a:rPr lang="zh-TW" altLang="en-US" sz="2000" dirty="0">
                <a:solidFill>
                  <a:srgbClr val="0000FF"/>
                </a:solidFill>
              </a:rPr>
              <a:t>：</a:t>
            </a:r>
            <a:r>
              <a:rPr lang="zh-TW" altLang="zh-TW" sz="2000" dirty="0">
                <a:solidFill>
                  <a:srgbClr val="0000FF"/>
                </a:solidFill>
              </a:rPr>
              <a:t>申訴是否逾越法定期間？申訴是否有不合法定程式？可否補正？是否逾期未補正？對於經審議判斷或經撤回之申訴事件是否復為同一之申訴？招標機關是否已自行撤銷或變更其處理結果等情事。</a:t>
            </a:r>
          </a:p>
          <a:p>
            <a:r>
              <a:rPr lang="en-US" altLang="zh-TW" sz="2000" dirty="0">
                <a:solidFill>
                  <a:srgbClr val="0000FF"/>
                </a:solidFill>
              </a:rPr>
              <a:t>2.</a:t>
            </a:r>
            <a:r>
              <a:rPr lang="zh-TW" altLang="zh-TW" sz="2000" dirty="0">
                <a:solidFill>
                  <a:srgbClr val="0000FF"/>
                </a:solidFill>
              </a:rPr>
              <a:t>招標機關陳述意見</a:t>
            </a:r>
          </a:p>
          <a:p>
            <a:r>
              <a:rPr lang="zh-TW" altLang="zh-TW" sz="2000" dirty="0">
                <a:solidFill>
                  <a:srgbClr val="0000FF"/>
                </a:solidFill>
              </a:rPr>
              <a:t>招標機關應自收受申訴書副本之次日起</a:t>
            </a:r>
            <a:r>
              <a:rPr lang="en-US" altLang="zh-TW" sz="2000" dirty="0">
                <a:solidFill>
                  <a:srgbClr val="0000FF"/>
                </a:solidFill>
              </a:rPr>
              <a:t>10</a:t>
            </a:r>
            <a:r>
              <a:rPr lang="zh-TW" altLang="zh-TW" sz="2000" dirty="0">
                <a:solidFill>
                  <a:srgbClr val="0000FF"/>
                </a:solidFill>
              </a:rPr>
              <a:t>日內，以書面檢具相關文件向採購申訴審議委員會陳述意見</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78</a:t>
            </a:r>
            <a:r>
              <a:rPr lang="zh-TW" altLang="zh-TW" sz="2000" dirty="0">
                <a:solidFill>
                  <a:srgbClr val="0000FF"/>
                </a:solidFill>
              </a:rPr>
              <a:t>條前段</a:t>
            </a:r>
            <a:r>
              <a:rPr lang="en-US" altLang="zh-TW" sz="2000" dirty="0">
                <a:solidFill>
                  <a:srgbClr val="0000FF"/>
                </a:solidFill>
              </a:rPr>
              <a:t>)</a:t>
            </a:r>
            <a:r>
              <a:rPr lang="zh-TW" altLang="zh-TW" sz="2000" dirty="0">
                <a:solidFill>
                  <a:srgbClr val="0000FF"/>
                </a:solidFill>
              </a:rPr>
              <a:t>。招標機關未依規定期限向採購申訴審議委員會陳述意見者，採購申訴審議委員會得予函催或逕為審議。</a:t>
            </a:r>
          </a:p>
          <a:p>
            <a:r>
              <a:rPr lang="en-US" altLang="zh-TW" sz="2000" dirty="0">
                <a:solidFill>
                  <a:srgbClr val="0000FF"/>
                </a:solidFill>
              </a:rPr>
              <a:t>3.</a:t>
            </a:r>
            <a:r>
              <a:rPr lang="zh-TW" altLang="zh-TW" sz="2000" dirty="0">
                <a:solidFill>
                  <a:srgbClr val="0000FF"/>
                </a:solidFill>
              </a:rPr>
              <a:t>審議費用</a:t>
            </a:r>
            <a:r>
              <a:rPr lang="zh-TW" altLang="en-US" sz="2000" dirty="0">
                <a:solidFill>
                  <a:srgbClr val="0000FF"/>
                </a:solidFill>
              </a:rPr>
              <a:t>：</a:t>
            </a:r>
            <a:r>
              <a:rPr lang="zh-TW" altLang="zh-TW" sz="2000" dirty="0">
                <a:solidFill>
                  <a:srgbClr val="0000FF"/>
                </a:solidFill>
              </a:rPr>
              <a:t>參照</a:t>
            </a:r>
            <a:r>
              <a:rPr lang="en-US" altLang="zh-TW" sz="2000" dirty="0">
                <a:solidFill>
                  <a:srgbClr val="0000FF"/>
                </a:solidFill>
              </a:rPr>
              <a:t>2.2.2</a:t>
            </a:r>
            <a:r>
              <a:rPr lang="zh-TW" altLang="zh-TW" sz="2000" dirty="0">
                <a:solidFill>
                  <a:srgbClr val="0000FF"/>
                </a:solidFill>
              </a:rPr>
              <a:t>。</a:t>
            </a:r>
          </a:p>
        </p:txBody>
      </p:sp>
      <p:sp>
        <p:nvSpPr>
          <p:cNvPr id="24580"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70C10598-527F-459C-87AA-ED137A13CA7F}" type="slidenum">
              <a:rPr kumimoji="0" lang="en-US" altLang="zh-TW" sz="1000" smtClean="0"/>
              <a:pPr eaLnBrk="1" hangingPunct="1">
                <a:spcBef>
                  <a:spcPct val="0"/>
                </a:spcBef>
                <a:buClrTx/>
                <a:buSzTx/>
                <a:buFontTx/>
                <a:buNone/>
              </a:pPr>
              <a:t>25</a:t>
            </a:fld>
            <a:endParaRPr kumimoji="0" lang="en-US" altLang="zh-TW" sz="100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12501" y="620688"/>
            <a:ext cx="5040312" cy="473075"/>
          </a:xfrm>
        </p:spPr>
        <p:txBody>
          <a:bodyPr/>
          <a:lstStyle/>
          <a:p>
            <a:pPr eaLnBrk="1" hangingPunct="1"/>
            <a:r>
              <a:rPr lang="zh-TW" altLang="en-US" dirty="0">
                <a:latin typeface="標楷體" pitchFamily="65" charset="-120"/>
              </a:rPr>
              <a:t>二、異議、申訴程序</a:t>
            </a:r>
          </a:p>
        </p:txBody>
      </p:sp>
      <p:sp>
        <p:nvSpPr>
          <p:cNvPr id="25603" name="Rectangle 3"/>
          <p:cNvSpPr>
            <a:spLocks noGrp="1" noChangeArrowheads="1"/>
          </p:cNvSpPr>
          <p:nvPr>
            <p:ph type="body" idx="1"/>
          </p:nvPr>
        </p:nvSpPr>
        <p:spPr>
          <a:xfrm>
            <a:off x="611188" y="1341438"/>
            <a:ext cx="8353425" cy="3889375"/>
          </a:xfrm>
        </p:spPr>
        <p:txBody>
          <a:bodyPr/>
          <a:lstStyle/>
          <a:p>
            <a:r>
              <a:rPr lang="en-US" altLang="zh-TW" sz="2000" b="1" dirty="0">
                <a:solidFill>
                  <a:srgbClr val="0000FF"/>
                </a:solidFill>
              </a:rPr>
              <a:t>2.2.5</a:t>
            </a:r>
            <a:r>
              <a:rPr lang="zh-TW" altLang="zh-TW" sz="2000" b="1" dirty="0">
                <a:solidFill>
                  <a:srgbClr val="0000FF"/>
                </a:solidFill>
              </a:rPr>
              <a:t>申訴審議程序</a:t>
            </a:r>
            <a:endParaRPr lang="zh-TW" altLang="zh-TW" sz="2000" dirty="0">
              <a:solidFill>
                <a:srgbClr val="0000FF"/>
              </a:solidFill>
            </a:endParaRPr>
          </a:p>
          <a:p>
            <a:r>
              <a:rPr lang="en-US" altLang="zh-TW" sz="2000" dirty="0">
                <a:solidFill>
                  <a:srgbClr val="0000FF"/>
                </a:solidFill>
              </a:rPr>
              <a:t>4.</a:t>
            </a:r>
            <a:r>
              <a:rPr lang="zh-TW" altLang="zh-TW" sz="2000" dirty="0">
                <a:solidFill>
                  <a:srgbClr val="0000FF"/>
                </a:solidFill>
              </a:rPr>
              <a:t>實體審查</a:t>
            </a:r>
          </a:p>
          <a:p>
            <a:r>
              <a:rPr lang="zh-TW" altLang="zh-TW" sz="2000" dirty="0">
                <a:solidFill>
                  <a:srgbClr val="0000FF"/>
                </a:solidFill>
              </a:rPr>
              <a:t>申訴事件如無程序不合法不受理之情形，則由採購申訴審議委員會主任委員指定預審委員</a:t>
            </a:r>
            <a:r>
              <a:rPr lang="en-US" altLang="zh-TW" sz="2000" dirty="0">
                <a:solidFill>
                  <a:srgbClr val="0000FF"/>
                </a:solidFill>
              </a:rPr>
              <a:t>1</a:t>
            </a:r>
            <a:r>
              <a:rPr lang="zh-TW" altLang="zh-TW" sz="2000" dirty="0">
                <a:solidFill>
                  <a:srgbClr val="0000FF"/>
                </a:solidFill>
              </a:rPr>
              <a:t>至</a:t>
            </a:r>
            <a:r>
              <a:rPr lang="en-US" altLang="zh-TW" sz="2000" dirty="0">
                <a:solidFill>
                  <a:srgbClr val="0000FF"/>
                </a:solidFill>
              </a:rPr>
              <a:t>3</a:t>
            </a:r>
            <a:r>
              <a:rPr lang="zh-TW" altLang="zh-TW" sz="2000" dirty="0">
                <a:solidFill>
                  <a:srgbClr val="0000FF"/>
                </a:solidFill>
              </a:rPr>
              <a:t>人進行實體審查。另採購申訴審議委員會審議申訴事件時，得按事件性質選任諮詢委員</a:t>
            </a:r>
            <a:r>
              <a:rPr lang="en-US" altLang="zh-TW" sz="2000" dirty="0">
                <a:solidFill>
                  <a:srgbClr val="0000FF"/>
                </a:solidFill>
              </a:rPr>
              <a:t>1</a:t>
            </a:r>
            <a:r>
              <a:rPr lang="zh-TW" altLang="zh-TW" sz="2000" dirty="0">
                <a:solidFill>
                  <a:srgbClr val="0000FF"/>
                </a:solidFill>
              </a:rPr>
              <a:t>至</a:t>
            </a:r>
            <a:r>
              <a:rPr lang="en-US" altLang="zh-TW" sz="2000" dirty="0">
                <a:solidFill>
                  <a:srgbClr val="0000FF"/>
                </a:solidFill>
              </a:rPr>
              <a:t>3</a:t>
            </a:r>
            <a:r>
              <a:rPr lang="zh-TW" altLang="zh-TW" sz="2000" dirty="0">
                <a:solidFill>
                  <a:srgbClr val="0000FF"/>
                </a:solidFill>
              </a:rPr>
              <a:t>人，以備諮詢。而依採購申訴審議委員會組織準則第</a:t>
            </a:r>
            <a:r>
              <a:rPr lang="en-US" altLang="zh-TW" sz="2000" dirty="0">
                <a:solidFill>
                  <a:srgbClr val="0000FF"/>
                </a:solidFill>
              </a:rPr>
              <a:t>11</a:t>
            </a:r>
            <a:r>
              <a:rPr lang="zh-TW" altLang="zh-TW" sz="2000" dirty="0">
                <a:solidFill>
                  <a:srgbClr val="0000FF"/>
                </a:solidFill>
              </a:rPr>
              <a:t>條規定，諮詢委員係由主管機關先行遴聘，再由採購申訴審議委員會視申訴事件需要自其中選任個案之諮詢委員。</a:t>
            </a:r>
          </a:p>
          <a:p>
            <a:r>
              <a:rPr lang="zh-TW" altLang="zh-TW" sz="2000" dirty="0">
                <a:solidFill>
                  <a:srgbClr val="0000FF"/>
                </a:solidFill>
              </a:rPr>
              <a:t>採購申訴審議委員會審議案件時，得依職權或申請，通知申訴廠商、招標機關及利害關係人到指定場所陳述意見；但如案情簡易，事證明確者</a:t>
            </a:r>
            <a:r>
              <a:rPr lang="en-US" altLang="zh-TW" sz="2000" dirty="0">
                <a:solidFill>
                  <a:srgbClr val="0000FF"/>
                </a:solidFill>
              </a:rPr>
              <a:t>(</a:t>
            </a:r>
            <a:r>
              <a:rPr lang="zh-TW" altLang="zh-TW" sz="2000" dirty="0">
                <a:solidFill>
                  <a:srgbClr val="0000FF"/>
                </a:solidFill>
              </a:rPr>
              <a:t>如程序案件</a:t>
            </a:r>
            <a:r>
              <a:rPr lang="en-US" altLang="zh-TW" sz="2000" dirty="0">
                <a:solidFill>
                  <a:srgbClr val="0000FF"/>
                </a:solidFill>
              </a:rPr>
              <a:t>)</a:t>
            </a:r>
            <a:r>
              <a:rPr lang="zh-TW" altLang="zh-TW" sz="2000" dirty="0">
                <a:solidFill>
                  <a:srgbClr val="0000FF"/>
                </a:solidFill>
              </a:rPr>
              <a:t>，亦得僅就書面審議之；又審議時「得囑託具專門知識經驗之機關、學校、團體或人員鑑定，並得邀請學者、專家或相關人士到場說明或請招標機關、申訴廠商提供相關文件、資料」</a:t>
            </a:r>
          </a:p>
        </p:txBody>
      </p:sp>
      <p:sp>
        <p:nvSpPr>
          <p:cNvPr id="2560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E46E39C5-52E9-40B4-82B3-1D223E1FA438}" type="slidenum">
              <a:rPr kumimoji="0" lang="en-US" altLang="zh-TW" sz="1000" smtClean="0"/>
              <a:pPr eaLnBrk="1" hangingPunct="1">
                <a:spcBef>
                  <a:spcPct val="0"/>
                </a:spcBef>
                <a:buClrTx/>
                <a:buSzTx/>
                <a:buFontTx/>
                <a:buNone/>
              </a:pPr>
              <a:t>26</a:t>
            </a:fld>
            <a:endParaRPr kumimoji="0" lang="en-US" altLang="zh-TW" sz="100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11560" y="620688"/>
            <a:ext cx="5040312" cy="473075"/>
          </a:xfrm>
        </p:spPr>
        <p:txBody>
          <a:bodyPr/>
          <a:lstStyle/>
          <a:p>
            <a:pPr eaLnBrk="1" hangingPunct="1"/>
            <a:r>
              <a:rPr lang="zh-TW" altLang="en-US" dirty="0">
                <a:latin typeface="標楷體" pitchFamily="65" charset="-120"/>
              </a:rPr>
              <a:t>二、異議、申訴程序</a:t>
            </a:r>
          </a:p>
        </p:txBody>
      </p:sp>
      <p:sp>
        <p:nvSpPr>
          <p:cNvPr id="26627" name="Rectangle 3"/>
          <p:cNvSpPr>
            <a:spLocks noGrp="1" noChangeArrowheads="1"/>
          </p:cNvSpPr>
          <p:nvPr>
            <p:ph type="body" idx="1"/>
          </p:nvPr>
        </p:nvSpPr>
        <p:spPr>
          <a:xfrm>
            <a:off x="467544" y="1196752"/>
            <a:ext cx="8496871" cy="4248472"/>
          </a:xfrm>
        </p:spPr>
        <p:txBody>
          <a:bodyPr/>
          <a:lstStyle/>
          <a:p>
            <a:r>
              <a:rPr lang="en-US" altLang="zh-TW" sz="1800" b="1" dirty="0">
                <a:solidFill>
                  <a:srgbClr val="0000FF"/>
                </a:solidFill>
              </a:rPr>
              <a:t>2.2.6</a:t>
            </a:r>
            <a:r>
              <a:rPr lang="zh-TW" altLang="zh-TW" sz="1800" b="1" dirty="0">
                <a:solidFill>
                  <a:srgbClr val="0000FF"/>
                </a:solidFill>
              </a:rPr>
              <a:t>審議判斷效力</a:t>
            </a:r>
            <a:endParaRPr lang="zh-TW" altLang="zh-TW" sz="1800" dirty="0">
              <a:solidFill>
                <a:srgbClr val="0000FF"/>
              </a:solidFill>
            </a:endParaRPr>
          </a:p>
          <a:p>
            <a:r>
              <a:rPr lang="zh-TW" altLang="zh-TW" sz="1800" dirty="0">
                <a:solidFill>
                  <a:srgbClr val="0000FF"/>
                </a:solidFill>
              </a:rPr>
              <a:t>採購申訴審議委員會處理廠商申訴案件，應作成「審議判斷」，「以書面附事實及理由，指明招標機關原採購行為有無違反法令之處；其有違反者，並得建議招標機關處置之方式」</a:t>
            </a:r>
            <a:r>
              <a:rPr lang="zh-TW" altLang="en-US" sz="1800" dirty="0">
                <a:solidFill>
                  <a:srgbClr val="0000FF"/>
                </a:solidFill>
              </a:rPr>
              <a:t>。</a:t>
            </a:r>
            <a:r>
              <a:rPr lang="zh-TW" altLang="zh-TW" sz="1800" dirty="0">
                <a:solidFill>
                  <a:srgbClr val="0000FF"/>
                </a:solidFill>
              </a:rPr>
              <a:t>至於在「完成審議前，必要時得通知招標機關暫停採購程序」，而在「為第</a:t>
            </a:r>
            <a:r>
              <a:rPr lang="en-US" altLang="zh-TW" sz="1800" dirty="0">
                <a:solidFill>
                  <a:srgbClr val="0000FF"/>
                </a:solidFill>
              </a:rPr>
              <a:t>1</a:t>
            </a:r>
            <a:r>
              <a:rPr lang="zh-TW" altLang="zh-TW" sz="1800" dirty="0">
                <a:solidFill>
                  <a:srgbClr val="0000FF"/>
                </a:solidFill>
              </a:rPr>
              <a:t>項建議或前項通知時，應考量公共利益、相關廠商利益及其他有關情況」；因此，審議判斷對招標機關採購行為有無違反法令，應以書面指明，並載明判斷之事實及理由；至於採購申訴審議委員會是否建議處置方式或通知招標機關暫停採購程序之進行，則宜慎重，以免徒生困擾。</a:t>
            </a:r>
          </a:p>
          <a:p>
            <a:r>
              <a:rPr lang="zh-TW" altLang="zh-TW" sz="1800" dirty="0">
                <a:solidFill>
                  <a:srgbClr val="FF0000"/>
                </a:solidFill>
              </a:rPr>
              <a:t>「審議判斷指明原採購行為違反法令者，招標機關應自收受審議判斷書之次日起</a:t>
            </a:r>
            <a:r>
              <a:rPr lang="en-US" altLang="zh-TW" sz="1800" dirty="0">
                <a:solidFill>
                  <a:srgbClr val="FF0000"/>
                </a:solidFill>
              </a:rPr>
              <a:t>20</a:t>
            </a:r>
            <a:r>
              <a:rPr lang="zh-TW" altLang="zh-TW" sz="1800" dirty="0">
                <a:solidFill>
                  <a:srgbClr val="FF0000"/>
                </a:solidFill>
              </a:rPr>
              <a:t>日內另為適法之處置；期限屆滿未處置者，廠商得自期限屆滿之次日起</a:t>
            </a:r>
            <a:r>
              <a:rPr lang="en-US" altLang="zh-TW" sz="1800" dirty="0">
                <a:solidFill>
                  <a:srgbClr val="FF0000"/>
                </a:solidFill>
              </a:rPr>
              <a:t>15</a:t>
            </a:r>
            <a:r>
              <a:rPr lang="zh-TW" altLang="zh-TW" sz="1800" dirty="0">
                <a:solidFill>
                  <a:srgbClr val="FF0000"/>
                </a:solidFill>
              </a:rPr>
              <a:t>日內向採購申訴審議委員會申訴」、「審議判斷指明原採購行為違反法令，廠商得向招標機關請求償付其準備投標、異議及申訴所支出之必要費用」</a:t>
            </a:r>
            <a:r>
              <a:rPr lang="en-US" altLang="zh-TW" sz="1800" dirty="0">
                <a:solidFill>
                  <a:srgbClr val="FF0000"/>
                </a:solidFill>
              </a:rPr>
              <a:t>(</a:t>
            </a:r>
            <a:r>
              <a:rPr lang="zh-TW" altLang="zh-TW" sz="1800" dirty="0">
                <a:solidFill>
                  <a:srgbClr val="FF0000"/>
                </a:solidFill>
              </a:rPr>
              <a:t>本法第</a:t>
            </a:r>
            <a:r>
              <a:rPr lang="en-US" altLang="zh-TW" sz="1800" dirty="0">
                <a:solidFill>
                  <a:srgbClr val="FF0000"/>
                </a:solidFill>
              </a:rPr>
              <a:t>85</a:t>
            </a:r>
            <a:r>
              <a:rPr lang="zh-TW" altLang="zh-TW" sz="1800" dirty="0">
                <a:solidFill>
                  <a:srgbClr val="FF0000"/>
                </a:solidFill>
              </a:rPr>
              <a:t>條</a:t>
            </a:r>
            <a:r>
              <a:rPr lang="en-US" altLang="zh-TW" sz="1800" dirty="0">
                <a:solidFill>
                  <a:srgbClr val="FF0000"/>
                </a:solidFill>
              </a:rPr>
              <a:t>)</a:t>
            </a:r>
            <a:r>
              <a:rPr lang="zh-TW" altLang="zh-TW" sz="1800" dirty="0">
                <a:solidFill>
                  <a:srgbClr val="FF0000"/>
                </a:solidFill>
              </a:rPr>
              <a:t>，亦即經審議判斷指明違反法令者，招標機關應於法定期限內採取適法之處置。但招標機關之違反法令之行為既經指明，申訴廠商請求償付上述必要費用，符合公平原則，招標機關應不得拒絕。</a:t>
            </a:r>
            <a:endParaRPr lang="en-US" altLang="zh-TW" sz="1800" dirty="0">
              <a:solidFill>
                <a:srgbClr val="FF0000"/>
              </a:solidFill>
            </a:endParaRPr>
          </a:p>
          <a:p>
            <a:r>
              <a:rPr lang="zh-TW" altLang="zh-TW" sz="1800" dirty="0">
                <a:solidFill>
                  <a:srgbClr val="0000FF"/>
                </a:solidFill>
              </a:rPr>
              <a:t>至於「審議判斷」之效力，視同訴願決定</a:t>
            </a:r>
            <a:r>
              <a:rPr lang="en-US" altLang="zh-TW" sz="1800" dirty="0">
                <a:solidFill>
                  <a:srgbClr val="0000FF"/>
                </a:solidFill>
              </a:rPr>
              <a:t>(</a:t>
            </a:r>
            <a:r>
              <a:rPr lang="zh-TW" altLang="zh-TW" sz="1800" dirty="0">
                <a:solidFill>
                  <a:srgbClr val="0000FF"/>
                </a:solidFill>
              </a:rPr>
              <a:t>本法第</a:t>
            </a:r>
            <a:r>
              <a:rPr lang="en-US" altLang="zh-TW" sz="1800" dirty="0">
                <a:solidFill>
                  <a:srgbClr val="0000FF"/>
                </a:solidFill>
              </a:rPr>
              <a:t>83</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。稱「視同訴願決定」者，應指申訴廠商如不服此一審議判斷，可在審議判斷書達到之次日起</a:t>
            </a:r>
            <a:r>
              <a:rPr lang="en-US" altLang="zh-TW" sz="1800" dirty="0">
                <a:solidFill>
                  <a:srgbClr val="0000FF"/>
                </a:solidFill>
              </a:rPr>
              <a:t>2</a:t>
            </a:r>
            <a:r>
              <a:rPr lang="zh-TW" altLang="zh-TW" sz="1800" dirty="0">
                <a:solidFill>
                  <a:srgbClr val="0000FF"/>
                </a:solidFill>
              </a:rPr>
              <a:t>個月內，向有管轄權之行政法院提起行政訴訟。</a:t>
            </a:r>
          </a:p>
        </p:txBody>
      </p:sp>
      <p:sp>
        <p:nvSpPr>
          <p:cNvPr id="2662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EF31532-F5D6-4355-A81E-A07C7DB23548}" type="slidenum">
              <a:rPr kumimoji="0" lang="en-US" altLang="zh-TW" sz="1000" smtClean="0"/>
              <a:pPr eaLnBrk="1" hangingPunct="1">
                <a:spcBef>
                  <a:spcPct val="0"/>
                </a:spcBef>
                <a:buClrTx/>
                <a:buSzTx/>
                <a:buFontTx/>
                <a:buNone/>
              </a:pPr>
              <a:t>27</a:t>
            </a:fld>
            <a:endParaRPr kumimoji="0" lang="en-US" altLang="zh-TW" sz="100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11560" y="620688"/>
            <a:ext cx="5040312" cy="473075"/>
          </a:xfrm>
        </p:spPr>
        <p:txBody>
          <a:bodyPr/>
          <a:lstStyle/>
          <a:p>
            <a:pPr eaLnBrk="1" hangingPunct="1"/>
            <a:r>
              <a:rPr lang="zh-TW" altLang="en-US" dirty="0">
                <a:latin typeface="標楷體" pitchFamily="65" charset="-120"/>
              </a:rPr>
              <a:t>二、異議、申訴程序</a:t>
            </a:r>
          </a:p>
        </p:txBody>
      </p:sp>
      <p:sp>
        <p:nvSpPr>
          <p:cNvPr id="27651" name="Rectangle 3"/>
          <p:cNvSpPr>
            <a:spLocks noGrp="1" noChangeArrowheads="1"/>
          </p:cNvSpPr>
          <p:nvPr>
            <p:ph type="body" idx="1"/>
          </p:nvPr>
        </p:nvSpPr>
        <p:spPr>
          <a:xfrm>
            <a:off x="527903" y="1268760"/>
            <a:ext cx="7992938" cy="3745136"/>
          </a:xfrm>
        </p:spPr>
        <p:txBody>
          <a:bodyPr/>
          <a:lstStyle/>
          <a:p>
            <a:pPr>
              <a:lnSpc>
                <a:spcPct val="150000"/>
              </a:lnSpc>
              <a:spcBef>
                <a:spcPts val="1200"/>
              </a:spcBef>
            </a:pPr>
            <a:r>
              <a:rPr lang="en-US" altLang="zh-TW" sz="2400" b="1" dirty="0">
                <a:solidFill>
                  <a:srgbClr val="0000FF"/>
                </a:solidFill>
              </a:rPr>
              <a:t>2.2.7</a:t>
            </a:r>
            <a:r>
              <a:rPr lang="zh-TW" altLang="zh-TW" sz="2400" b="1" dirty="0">
                <a:solidFill>
                  <a:srgbClr val="0000FF"/>
                </a:solidFill>
              </a:rPr>
              <a:t>機關為本法第</a:t>
            </a:r>
            <a:r>
              <a:rPr lang="en-US" altLang="zh-TW" sz="2400" b="1" dirty="0">
                <a:solidFill>
                  <a:srgbClr val="0000FF"/>
                </a:solidFill>
              </a:rPr>
              <a:t>101</a:t>
            </a:r>
            <a:r>
              <a:rPr lang="zh-TW" altLang="zh-TW" sz="2400" b="1" dirty="0">
                <a:solidFill>
                  <a:srgbClr val="0000FF"/>
                </a:solidFill>
              </a:rPr>
              <a:t>條通知之處理</a:t>
            </a:r>
            <a:endParaRPr lang="zh-TW" altLang="zh-TW" sz="2400" dirty="0">
              <a:solidFill>
                <a:srgbClr val="0000FF"/>
              </a:solidFill>
            </a:endParaRPr>
          </a:p>
          <a:p>
            <a:pPr>
              <a:spcBef>
                <a:spcPts val="1200"/>
              </a:spcBef>
            </a:pPr>
            <a:r>
              <a:rPr lang="zh-TW" altLang="zh-TW" sz="2000" dirty="0">
                <a:solidFill>
                  <a:srgbClr val="0000FF"/>
                </a:solidFill>
              </a:rPr>
              <a:t>機關發現廠商有本法第</a:t>
            </a:r>
            <a:r>
              <a:rPr lang="en-US" altLang="zh-TW" sz="2000" dirty="0">
                <a:solidFill>
                  <a:srgbClr val="0000FF"/>
                </a:solidFill>
              </a:rPr>
              <a:t>101</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項各款規定之情形，於通知前應給予廠商口頭或書面陳述意見之機會，並應成立採購工作及審查小組認定廠商是否該當本法第</a:t>
            </a:r>
            <a:r>
              <a:rPr lang="en-US" altLang="zh-TW" sz="2000" dirty="0">
                <a:solidFill>
                  <a:srgbClr val="0000FF"/>
                </a:solidFill>
              </a:rPr>
              <a:t>101</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項各款情形之一。而為通知時，應將其事實、理由及依本法第</a:t>
            </a:r>
            <a:r>
              <a:rPr lang="en-US" altLang="zh-TW" sz="2000" dirty="0">
                <a:solidFill>
                  <a:srgbClr val="0000FF"/>
                </a:solidFill>
              </a:rPr>
              <a:t>103</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項所定期間通知廠商，並為救濟途徑、期間及受理機關之教示。</a:t>
            </a:r>
          </a:p>
          <a:p>
            <a:pPr>
              <a:spcBef>
                <a:spcPts val="1200"/>
              </a:spcBef>
            </a:pPr>
            <a:r>
              <a:rPr lang="zh-TW" altLang="zh-TW" sz="2000" dirty="0">
                <a:solidFill>
                  <a:srgbClr val="0000FF"/>
                </a:solidFill>
              </a:rPr>
              <a:t>機關審酌本法第</a:t>
            </a:r>
            <a:r>
              <a:rPr lang="en-US" altLang="zh-TW" sz="2000" dirty="0">
                <a:solidFill>
                  <a:srgbClr val="0000FF"/>
                </a:solidFill>
              </a:rPr>
              <a:t>101</a:t>
            </a:r>
            <a:r>
              <a:rPr lang="zh-TW" altLang="zh-TW" sz="2000" dirty="0">
                <a:solidFill>
                  <a:srgbClr val="0000FF"/>
                </a:solidFill>
              </a:rPr>
              <a:t>條第</a:t>
            </a:r>
            <a:r>
              <a:rPr lang="en-US" altLang="zh-TW" sz="2000" dirty="0">
                <a:solidFill>
                  <a:srgbClr val="0000FF"/>
                </a:solidFill>
              </a:rPr>
              <a:t>1</a:t>
            </a:r>
            <a:r>
              <a:rPr lang="zh-TW" altLang="zh-TW" sz="2000" dirty="0">
                <a:solidFill>
                  <a:srgbClr val="0000FF"/>
                </a:solidFill>
              </a:rPr>
              <a:t>項所定情節重大，應考量機關所受損害之輕重、廠商可歸責之程度、廠商之實際補救或賠償措施等情形。</a:t>
            </a:r>
            <a:r>
              <a:rPr lang="zh-TW" altLang="en-US" sz="2000" dirty="0">
                <a:solidFill>
                  <a:srgbClr val="FF0000"/>
                </a:solidFill>
              </a:rPr>
              <a:t>另可於「政府電子採購網」查詢「政府採購法第</a:t>
            </a:r>
            <a:r>
              <a:rPr lang="en-US" altLang="zh-TW" sz="2000" dirty="0">
                <a:solidFill>
                  <a:srgbClr val="FF0000"/>
                </a:solidFill>
              </a:rPr>
              <a:t>101</a:t>
            </a:r>
            <a:r>
              <a:rPr lang="zh-TW" altLang="en-US" sz="2000" dirty="0">
                <a:solidFill>
                  <a:srgbClr val="FF0000"/>
                </a:solidFill>
              </a:rPr>
              <a:t>條停權案例」</a:t>
            </a:r>
            <a:r>
              <a:rPr lang="en-US" altLang="zh-TW" sz="2000" dirty="0">
                <a:solidFill>
                  <a:srgbClr val="FF0000"/>
                </a:solidFill>
              </a:rPr>
              <a:t>(</a:t>
            </a:r>
            <a:r>
              <a:rPr lang="zh-TW" altLang="en-US" sz="2000" dirty="0">
                <a:solidFill>
                  <a:srgbClr val="FF0000"/>
                </a:solidFill>
              </a:rPr>
              <a:t>網址</a:t>
            </a:r>
            <a:r>
              <a:rPr lang="en-US" altLang="zh-TW" sz="2000" dirty="0">
                <a:solidFill>
                  <a:srgbClr val="FF0000"/>
                </a:solidFill>
              </a:rPr>
              <a:t>https</a:t>
            </a:r>
            <a:r>
              <a:rPr lang="zh-TW" altLang="en-US" sz="2000" dirty="0">
                <a:solidFill>
                  <a:srgbClr val="FF0000"/>
                </a:solidFill>
              </a:rPr>
              <a:t>：</a:t>
            </a:r>
            <a:r>
              <a:rPr lang="en-US" altLang="zh-TW" sz="2000" dirty="0">
                <a:solidFill>
                  <a:srgbClr val="FF0000"/>
                </a:solidFill>
              </a:rPr>
              <a:t>//web.pcc.gov.tw\</a:t>
            </a:r>
            <a:r>
              <a:rPr lang="zh-TW" altLang="en-US" sz="2000" dirty="0">
                <a:solidFill>
                  <a:srgbClr val="FF0000"/>
                </a:solidFill>
              </a:rPr>
              <a:t>查詢服務</a:t>
            </a:r>
            <a:r>
              <a:rPr lang="en-US" altLang="zh-TW" sz="2000" dirty="0">
                <a:solidFill>
                  <a:srgbClr val="FF0000"/>
                </a:solidFill>
              </a:rPr>
              <a:t>\</a:t>
            </a:r>
            <a:r>
              <a:rPr lang="zh-TW" altLang="en-US" sz="2000" dirty="0">
                <a:solidFill>
                  <a:srgbClr val="FF0000"/>
                </a:solidFill>
              </a:rPr>
              <a:t>政府採購法第</a:t>
            </a:r>
            <a:r>
              <a:rPr lang="en-US" altLang="zh-TW" sz="2000" dirty="0">
                <a:solidFill>
                  <a:srgbClr val="FF0000"/>
                </a:solidFill>
              </a:rPr>
              <a:t>101</a:t>
            </a:r>
            <a:r>
              <a:rPr lang="zh-TW" altLang="en-US" sz="2000" dirty="0">
                <a:solidFill>
                  <a:srgbClr val="FF0000"/>
                </a:solidFill>
              </a:rPr>
              <a:t>條停權案例</a:t>
            </a:r>
            <a:r>
              <a:rPr lang="en-US" altLang="zh-TW" sz="2000" dirty="0">
                <a:solidFill>
                  <a:srgbClr val="FF0000"/>
                </a:solidFill>
              </a:rPr>
              <a:t>)</a:t>
            </a:r>
            <a:r>
              <a:rPr lang="zh-TW" altLang="en-US" sz="2000" dirty="0">
                <a:solidFill>
                  <a:srgbClr val="FF0000"/>
                </a:solidFill>
              </a:rPr>
              <a:t>，俾利涉及「情節重大」之審酌。</a:t>
            </a:r>
            <a:endParaRPr lang="zh-TW" altLang="zh-TW" sz="2000" dirty="0">
              <a:solidFill>
                <a:srgbClr val="FF0000"/>
              </a:solidFill>
            </a:endParaRPr>
          </a:p>
        </p:txBody>
      </p:sp>
      <p:sp>
        <p:nvSpPr>
          <p:cNvPr id="2765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D51AFE9-BDC4-49C7-84F7-A30C69DC6A7B}" type="slidenum">
              <a:rPr kumimoji="0" lang="en-US" altLang="zh-TW" sz="1000" smtClean="0"/>
              <a:pPr eaLnBrk="1" hangingPunct="1">
                <a:spcBef>
                  <a:spcPct val="0"/>
                </a:spcBef>
                <a:buClrTx/>
                <a:buSzTx/>
                <a:buFontTx/>
                <a:buNone/>
              </a:pPr>
              <a:t>28</a:t>
            </a:fld>
            <a:endParaRPr kumimoji="0" lang="en-US" altLang="zh-TW" sz="100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39552" y="620688"/>
            <a:ext cx="5040312" cy="473075"/>
          </a:xfrm>
        </p:spPr>
        <p:txBody>
          <a:bodyPr/>
          <a:lstStyle/>
          <a:p>
            <a:pPr eaLnBrk="1" hangingPunct="1"/>
            <a:r>
              <a:rPr lang="zh-TW" altLang="en-US" dirty="0">
                <a:latin typeface="標楷體" pitchFamily="65" charset="-120"/>
              </a:rPr>
              <a:t>二、異議、申訴程序</a:t>
            </a:r>
          </a:p>
        </p:txBody>
      </p:sp>
      <p:sp>
        <p:nvSpPr>
          <p:cNvPr id="27651" name="Rectangle 3"/>
          <p:cNvSpPr>
            <a:spLocks noGrp="1" noChangeArrowheads="1"/>
          </p:cNvSpPr>
          <p:nvPr>
            <p:ph type="body" idx="1"/>
          </p:nvPr>
        </p:nvSpPr>
        <p:spPr>
          <a:xfrm>
            <a:off x="971550" y="1268759"/>
            <a:ext cx="7200850" cy="3673129"/>
          </a:xfrm>
        </p:spPr>
        <p:txBody>
          <a:bodyPr/>
          <a:lstStyle/>
          <a:p>
            <a:pPr>
              <a:lnSpc>
                <a:spcPct val="150000"/>
              </a:lnSpc>
              <a:spcBef>
                <a:spcPts val="1200"/>
              </a:spcBef>
            </a:pPr>
            <a:r>
              <a:rPr lang="en-US" altLang="zh-TW" sz="2800" b="1" dirty="0">
                <a:solidFill>
                  <a:srgbClr val="0000FF"/>
                </a:solidFill>
              </a:rPr>
              <a:t>2.2.8</a:t>
            </a:r>
            <a:r>
              <a:rPr lang="zh-TW" altLang="zh-TW" sz="2800" b="1" dirty="0">
                <a:solidFill>
                  <a:srgbClr val="0000FF"/>
                </a:solidFill>
              </a:rPr>
              <a:t>招標機關之處理</a:t>
            </a:r>
            <a:endParaRPr lang="zh-TW" altLang="zh-TW" sz="2800" dirty="0">
              <a:solidFill>
                <a:srgbClr val="0000FF"/>
              </a:solidFill>
            </a:endParaRPr>
          </a:p>
          <a:p>
            <a:pPr>
              <a:spcBef>
                <a:spcPts val="1200"/>
              </a:spcBef>
            </a:pPr>
            <a:r>
              <a:rPr lang="zh-TW" altLang="zh-TW" sz="2400" dirty="0">
                <a:solidFill>
                  <a:srgbClr val="0000FF"/>
                </a:solidFill>
              </a:rPr>
              <a:t>招標機關就異議或申訴認為有理由者，應自行撤銷、變更原處理結果，或暫停採購程序之進行。但為應緊急情況或公共利益之必要者，或其事由無影響採購之虞者，不在此限。</a:t>
            </a:r>
          </a:p>
          <a:p>
            <a:pPr>
              <a:spcBef>
                <a:spcPts val="1200"/>
              </a:spcBef>
            </a:pPr>
            <a:r>
              <a:rPr lang="zh-TW" altLang="zh-TW" sz="2400" dirty="0">
                <a:solidFill>
                  <a:srgbClr val="0000FF"/>
                </a:solidFill>
              </a:rPr>
              <a:t>另招標機關自行撤銷、變更原處理結果，或暫停採購程序之進行者，應即通知採購申訴審議委員會</a:t>
            </a:r>
            <a:r>
              <a:rPr lang="en-US" altLang="zh-TW" sz="2400" dirty="0">
                <a:solidFill>
                  <a:srgbClr val="0000FF"/>
                </a:solidFill>
              </a:rPr>
              <a:t>(</a:t>
            </a:r>
            <a:r>
              <a:rPr lang="zh-TW" altLang="zh-TW" sz="2400" dirty="0">
                <a:solidFill>
                  <a:srgbClr val="0000FF"/>
                </a:solidFill>
              </a:rPr>
              <a:t>本法第</a:t>
            </a:r>
            <a:r>
              <a:rPr lang="en-US" altLang="zh-TW" sz="2400" dirty="0">
                <a:solidFill>
                  <a:srgbClr val="0000FF"/>
                </a:solidFill>
              </a:rPr>
              <a:t>84</a:t>
            </a:r>
            <a:r>
              <a:rPr lang="zh-TW" altLang="zh-TW" sz="2400" dirty="0">
                <a:solidFill>
                  <a:srgbClr val="0000FF"/>
                </a:solidFill>
              </a:rPr>
              <a:t>條</a:t>
            </a:r>
            <a:r>
              <a:rPr lang="en-US" altLang="zh-TW" sz="2400" dirty="0">
                <a:solidFill>
                  <a:srgbClr val="0000FF"/>
                </a:solidFill>
              </a:rPr>
              <a:t>)</a:t>
            </a:r>
            <a:r>
              <a:rPr lang="zh-TW" altLang="zh-TW" sz="2400" dirty="0">
                <a:solidFill>
                  <a:srgbClr val="0000FF"/>
                </a:solidFill>
              </a:rPr>
              <a:t>。</a:t>
            </a:r>
          </a:p>
        </p:txBody>
      </p:sp>
      <p:sp>
        <p:nvSpPr>
          <p:cNvPr id="2765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D51AFE9-BDC4-49C7-84F7-A30C69DC6A7B}" type="slidenum">
              <a:rPr kumimoji="0" lang="en-US" altLang="zh-TW" sz="1000" smtClean="0"/>
              <a:pPr eaLnBrk="1" hangingPunct="1">
                <a:spcBef>
                  <a:spcPct val="0"/>
                </a:spcBef>
                <a:buClrTx/>
                <a:buSzTx/>
                <a:buFontTx/>
                <a:buNone/>
              </a:pPr>
              <a:t>29</a:t>
            </a:fld>
            <a:endParaRPr kumimoji="0" lang="en-US" altLang="zh-TW" sz="1000"/>
          </a:p>
        </p:txBody>
      </p:sp>
    </p:spTree>
    <p:extLst>
      <p:ext uri="{BB962C8B-B14F-4D97-AF65-F5344CB8AC3E}">
        <p14:creationId xmlns:p14="http://schemas.microsoft.com/office/powerpoint/2010/main" val="3088432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a:t>課程介紹</a:t>
            </a:r>
            <a:endParaRPr lang="en-US" altLang="zh-TW"/>
          </a:p>
        </p:txBody>
      </p:sp>
      <p:sp>
        <p:nvSpPr>
          <p:cNvPr id="6147" name="Rectangle 3"/>
          <p:cNvSpPr>
            <a:spLocks noGrp="1" noChangeArrowheads="1"/>
          </p:cNvSpPr>
          <p:nvPr>
            <p:ph idx="1"/>
          </p:nvPr>
        </p:nvSpPr>
        <p:spPr>
          <a:xfrm>
            <a:off x="1331640" y="1268760"/>
            <a:ext cx="7351985" cy="4673253"/>
          </a:xfrm>
        </p:spPr>
        <p:txBody>
          <a:bodyPr/>
          <a:lstStyle/>
          <a:p>
            <a:r>
              <a:rPr lang="zh-TW" altLang="zh-TW" sz="3600" b="1" dirty="0">
                <a:solidFill>
                  <a:srgbClr val="0000FF"/>
                </a:solidFill>
              </a:rPr>
              <a:t>一、課程介紹</a:t>
            </a:r>
            <a:endParaRPr lang="zh-TW" altLang="zh-TW" sz="3600" dirty="0">
              <a:solidFill>
                <a:srgbClr val="0000FF"/>
              </a:solidFill>
            </a:endParaRPr>
          </a:p>
          <a:p>
            <a:pPr lvl="1"/>
            <a:r>
              <a:rPr lang="en-US" altLang="zh-TW" sz="3200" dirty="0">
                <a:solidFill>
                  <a:srgbClr val="0000FF"/>
                </a:solidFill>
              </a:rPr>
              <a:t>1.1</a:t>
            </a:r>
            <a:r>
              <a:rPr lang="zh-TW" altLang="zh-TW" sz="3200" dirty="0">
                <a:solidFill>
                  <a:srgbClr val="0000FF"/>
                </a:solidFill>
              </a:rPr>
              <a:t>爭議處理之立法背景說明</a:t>
            </a:r>
          </a:p>
          <a:p>
            <a:pPr lvl="1"/>
            <a:r>
              <a:rPr lang="en-US" altLang="zh-TW" sz="3200" dirty="0">
                <a:solidFill>
                  <a:srgbClr val="0000FF"/>
                </a:solidFill>
              </a:rPr>
              <a:t>1.2</a:t>
            </a:r>
            <a:r>
              <a:rPr lang="zh-TW" altLang="zh-TW" sz="3200" dirty="0">
                <a:solidFill>
                  <a:srgbClr val="0000FF"/>
                </a:solidFill>
              </a:rPr>
              <a:t>申訴程序簡介</a:t>
            </a:r>
          </a:p>
          <a:p>
            <a:pPr lvl="1"/>
            <a:r>
              <a:rPr lang="en-US" altLang="zh-TW" sz="3200" dirty="0">
                <a:solidFill>
                  <a:srgbClr val="0000FF"/>
                </a:solidFill>
              </a:rPr>
              <a:t>1.3</a:t>
            </a:r>
            <a:r>
              <a:rPr lang="zh-TW" altLang="zh-TW" sz="3200" dirty="0">
                <a:solidFill>
                  <a:srgbClr val="0000FF"/>
                </a:solidFill>
              </a:rPr>
              <a:t>調解程序簡介</a:t>
            </a:r>
          </a:p>
          <a:p>
            <a:r>
              <a:rPr lang="zh-TW" altLang="zh-TW" sz="3600" b="1" dirty="0">
                <a:solidFill>
                  <a:srgbClr val="0000FF"/>
                </a:solidFill>
              </a:rPr>
              <a:t>二、異議、申訴程序</a:t>
            </a:r>
            <a:endParaRPr lang="zh-TW" altLang="zh-TW" sz="3600" dirty="0">
              <a:solidFill>
                <a:srgbClr val="0000FF"/>
              </a:solidFill>
            </a:endParaRPr>
          </a:p>
          <a:p>
            <a:pPr lvl="1"/>
            <a:r>
              <a:rPr lang="en-US" altLang="zh-TW" sz="3200" dirty="0">
                <a:solidFill>
                  <a:srgbClr val="0000FF"/>
                </a:solidFill>
              </a:rPr>
              <a:t>2.1</a:t>
            </a:r>
            <a:r>
              <a:rPr lang="zh-TW" altLang="zh-TW" sz="3200" dirty="0">
                <a:solidFill>
                  <a:srgbClr val="0000FF"/>
                </a:solidFill>
              </a:rPr>
              <a:t>異議之提出與處理</a:t>
            </a:r>
          </a:p>
          <a:p>
            <a:pPr lvl="2"/>
            <a:r>
              <a:rPr lang="en-US" altLang="zh-TW" sz="2400" dirty="0">
                <a:solidFill>
                  <a:srgbClr val="0000FF"/>
                </a:solidFill>
              </a:rPr>
              <a:t>2.1.1</a:t>
            </a:r>
            <a:r>
              <a:rPr lang="zh-TW" altLang="zh-TW" sz="2400" dirty="0">
                <a:solidFill>
                  <a:srgbClr val="0000FF"/>
                </a:solidFill>
              </a:rPr>
              <a:t>提出異議之事由</a:t>
            </a:r>
          </a:p>
          <a:p>
            <a:pPr lvl="2"/>
            <a:r>
              <a:rPr lang="en-US" altLang="zh-TW" sz="2400" dirty="0">
                <a:solidFill>
                  <a:srgbClr val="0000FF"/>
                </a:solidFill>
              </a:rPr>
              <a:t>2.1.2</a:t>
            </a:r>
            <a:r>
              <a:rPr lang="zh-TW" altLang="zh-TW" sz="2400" dirty="0">
                <a:solidFill>
                  <a:srgbClr val="0000FF"/>
                </a:solidFill>
              </a:rPr>
              <a:t>提出異議之期限</a:t>
            </a:r>
          </a:p>
          <a:p>
            <a:pPr lvl="2"/>
            <a:r>
              <a:rPr lang="en-US" altLang="zh-TW" sz="2400" dirty="0">
                <a:solidFill>
                  <a:srgbClr val="0000FF"/>
                </a:solidFill>
              </a:rPr>
              <a:t>2.1.3</a:t>
            </a:r>
            <a:r>
              <a:rPr lang="zh-TW" altLang="zh-TW" sz="2400" dirty="0">
                <a:solidFill>
                  <a:srgbClr val="0000FF"/>
                </a:solidFill>
              </a:rPr>
              <a:t>異議之處理</a:t>
            </a:r>
          </a:p>
        </p:txBody>
      </p:sp>
      <p:sp>
        <p:nvSpPr>
          <p:cNvPr id="6149" name="投影片編號版面配置區 2"/>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19B98037-6E42-4E8B-BE68-D5DF15618398}" type="slidenum">
              <a:rPr kumimoji="0" lang="en-US" altLang="zh-TW" sz="1000" smtClean="0"/>
              <a:pPr eaLnBrk="1" hangingPunct="1">
                <a:spcBef>
                  <a:spcPct val="0"/>
                </a:spcBef>
                <a:buClrTx/>
                <a:buSzTx/>
                <a:buFontTx/>
                <a:buNone/>
              </a:pPr>
              <a:t>3</a:t>
            </a:fld>
            <a:endParaRPr kumimoji="0" lang="en-US" altLang="zh-TW" sz="1000"/>
          </a:p>
        </p:txBody>
      </p:sp>
    </p:spTree>
    <p:extLst>
      <p:ext uri="{BB962C8B-B14F-4D97-AF65-F5344CB8AC3E}">
        <p14:creationId xmlns:p14="http://schemas.microsoft.com/office/powerpoint/2010/main" val="1059875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49886" y="169051"/>
            <a:ext cx="5040312" cy="473075"/>
          </a:xfrm>
        </p:spPr>
        <p:txBody>
          <a:bodyPr/>
          <a:lstStyle/>
          <a:p>
            <a:pPr eaLnBrk="1" hangingPunct="1"/>
            <a:r>
              <a:rPr lang="zh-TW" altLang="en-US" dirty="0">
                <a:latin typeface="標楷體" pitchFamily="65" charset="-120"/>
              </a:rPr>
              <a:t>二、異議、申訴程序</a:t>
            </a:r>
          </a:p>
        </p:txBody>
      </p:sp>
      <p:sp>
        <p:nvSpPr>
          <p:cNvPr id="2765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D51AFE9-BDC4-49C7-84F7-A30C69DC6A7B}" type="slidenum">
              <a:rPr kumimoji="0" lang="en-US" altLang="zh-TW" sz="1000" smtClean="0"/>
              <a:pPr eaLnBrk="1" hangingPunct="1">
                <a:spcBef>
                  <a:spcPct val="0"/>
                </a:spcBef>
                <a:buClrTx/>
                <a:buSzTx/>
                <a:buFontTx/>
                <a:buNone/>
              </a:pPr>
              <a:t>30</a:t>
            </a:fld>
            <a:endParaRPr kumimoji="0" lang="en-US" altLang="zh-TW" sz="1000"/>
          </a:p>
        </p:txBody>
      </p:sp>
      <p:grpSp>
        <p:nvGrpSpPr>
          <p:cNvPr id="4" name="Group 1"/>
          <p:cNvGrpSpPr>
            <a:grpSpLocks noChangeAspect="1"/>
          </p:cNvGrpSpPr>
          <p:nvPr/>
        </p:nvGrpSpPr>
        <p:grpSpPr bwMode="auto">
          <a:xfrm>
            <a:off x="3148387" y="106722"/>
            <a:ext cx="5527887" cy="6751296"/>
            <a:chOff x="-122" y="69"/>
            <a:chExt cx="12160" cy="16380"/>
          </a:xfrm>
        </p:grpSpPr>
        <p:sp>
          <p:nvSpPr>
            <p:cNvPr id="5" name="AutoShape 36"/>
            <p:cNvSpPr>
              <a:spLocks noChangeAspect="1" noChangeArrowheads="1" noTextEdit="1"/>
            </p:cNvSpPr>
            <p:nvPr/>
          </p:nvSpPr>
          <p:spPr bwMode="auto">
            <a:xfrm>
              <a:off x="-122" y="69"/>
              <a:ext cx="11880" cy="1638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6" name="Text Box 35"/>
            <p:cNvSpPr txBox="1">
              <a:spLocks noChangeArrowheads="1"/>
            </p:cNvSpPr>
            <p:nvPr/>
          </p:nvSpPr>
          <p:spPr bwMode="auto">
            <a:xfrm>
              <a:off x="8820" y="7289"/>
              <a:ext cx="1799"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mn-ea"/>
                  <a:ea typeface="+mn-ea"/>
                  <a:cs typeface="Times New Roman" panose="02020603050405020304" pitchFamily="18" charset="0"/>
                </a:rPr>
                <a:t>實體審查</a:t>
              </a:r>
              <a:endParaRPr kumimoji="0" lang="zh-TW" altLang="zh-TW" sz="1200" b="0" i="0" u="none" strike="noStrike" cap="none" normalizeH="0" baseline="0" dirty="0">
                <a:ln>
                  <a:noFill/>
                </a:ln>
                <a:solidFill>
                  <a:schemeClr val="tx1"/>
                </a:solidFill>
                <a:effectLst/>
                <a:latin typeface="+mn-ea"/>
                <a:ea typeface="+mn-ea"/>
              </a:endParaRPr>
            </a:p>
          </p:txBody>
        </p:sp>
        <p:sp>
          <p:nvSpPr>
            <p:cNvPr id="7" name="Text Box 34"/>
            <p:cNvSpPr txBox="1">
              <a:spLocks noChangeArrowheads="1"/>
            </p:cNvSpPr>
            <p:nvPr/>
          </p:nvSpPr>
          <p:spPr bwMode="auto">
            <a:xfrm>
              <a:off x="8100" y="7289"/>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mn-ea"/>
                  <a:ea typeface="+mn-ea"/>
                  <a:cs typeface="Times New Roman" panose="02020603050405020304" pitchFamily="18" charset="0"/>
                </a:rPr>
                <a:t>是</a:t>
              </a:r>
              <a:endParaRPr kumimoji="0" lang="zh-TW" altLang="zh-TW" sz="1200" b="0" i="0" u="none" strike="noStrike" cap="none" normalizeH="0" baseline="0" dirty="0">
                <a:ln>
                  <a:noFill/>
                </a:ln>
                <a:solidFill>
                  <a:schemeClr val="tx1"/>
                </a:solidFill>
                <a:effectLst/>
                <a:latin typeface="+mn-ea"/>
                <a:ea typeface="+mn-ea"/>
              </a:endParaRPr>
            </a:p>
          </p:txBody>
        </p:sp>
        <p:sp>
          <p:nvSpPr>
            <p:cNvPr id="8" name="Text Box 33"/>
            <p:cNvSpPr txBox="1">
              <a:spLocks noChangeArrowheads="1"/>
            </p:cNvSpPr>
            <p:nvPr/>
          </p:nvSpPr>
          <p:spPr bwMode="auto">
            <a:xfrm>
              <a:off x="8265" y="12256"/>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500" b="0" i="0" u="none" strike="noStrike" cap="none" normalizeH="0" baseline="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是</a:t>
              </a:r>
              <a:endParaRPr kumimoji="0" lang="zh-TW" altLang="zh-TW" sz="1050" b="0" i="0" u="none" strike="noStrike" cap="none" normalizeH="0" baseline="0">
                <a:ln>
                  <a:noFill/>
                </a:ln>
                <a:solidFill>
                  <a:schemeClr val="tx1"/>
                </a:solidFill>
                <a:effectLst/>
                <a:latin typeface="Arial" panose="020B0604020202020204" pitchFamily="34" charset="0"/>
              </a:endParaRPr>
            </a:p>
          </p:txBody>
        </p:sp>
        <p:sp>
          <p:nvSpPr>
            <p:cNvPr id="9" name="Text Box 32"/>
            <p:cNvSpPr txBox="1">
              <a:spLocks noChangeArrowheads="1"/>
            </p:cNvSpPr>
            <p:nvPr/>
          </p:nvSpPr>
          <p:spPr bwMode="auto">
            <a:xfrm>
              <a:off x="8265" y="10996"/>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500" b="0" i="0" u="none" strike="noStrike" cap="none" normalizeH="0" baseline="0">
                  <a:ln>
                    <a:noFill/>
                  </a:ln>
                  <a:solidFill>
                    <a:schemeClr val="tx1"/>
                  </a:solidFill>
                  <a:effectLst/>
                  <a:latin typeface="Times New Roman" panose="02020603050405020304" pitchFamily="18" charset="0"/>
                  <a:ea typeface="新細明體" panose="02020500000000000000" pitchFamily="18" charset="-120"/>
                  <a:cs typeface="Times New Roman" panose="02020603050405020304" pitchFamily="18" charset="0"/>
                </a:rPr>
                <a:t>是</a:t>
              </a:r>
              <a:endParaRPr kumimoji="0" lang="zh-TW" altLang="zh-TW" sz="1050" b="0" i="0" u="none" strike="noStrike" cap="none" normalizeH="0" baseline="0">
                <a:ln>
                  <a:noFill/>
                </a:ln>
                <a:solidFill>
                  <a:schemeClr val="tx1"/>
                </a:solidFill>
                <a:effectLst/>
                <a:latin typeface="Arial" panose="020B0604020202020204" pitchFamily="34" charset="0"/>
              </a:endParaRPr>
            </a:p>
          </p:txBody>
        </p:sp>
        <p:sp>
          <p:nvSpPr>
            <p:cNvPr id="10" name="Text Box 31"/>
            <p:cNvSpPr txBox="1">
              <a:spLocks noChangeArrowheads="1"/>
            </p:cNvSpPr>
            <p:nvPr/>
          </p:nvSpPr>
          <p:spPr bwMode="auto">
            <a:xfrm>
              <a:off x="8280" y="13769"/>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a:ln>
                    <a:noFill/>
                  </a:ln>
                  <a:solidFill>
                    <a:schemeClr val="tx1"/>
                  </a:solidFill>
                  <a:effectLst/>
                  <a:latin typeface="+mn-ea"/>
                  <a:ea typeface="+mn-ea"/>
                  <a:cs typeface="Times New Roman" panose="02020603050405020304" pitchFamily="18" charset="0"/>
                </a:rPr>
                <a:t>是</a:t>
              </a:r>
              <a:endParaRPr kumimoji="0" lang="zh-TW" altLang="zh-TW" sz="1200" b="0" i="0" u="none" strike="noStrike" cap="none" normalizeH="0" baseline="0">
                <a:ln>
                  <a:noFill/>
                </a:ln>
                <a:solidFill>
                  <a:schemeClr val="tx1"/>
                </a:solidFill>
                <a:effectLst/>
                <a:latin typeface="+mn-ea"/>
                <a:ea typeface="+mn-ea"/>
              </a:endParaRPr>
            </a:p>
          </p:txBody>
        </p:sp>
        <p:sp>
          <p:nvSpPr>
            <p:cNvPr id="11" name="Text Box 30"/>
            <p:cNvSpPr txBox="1">
              <a:spLocks noChangeArrowheads="1"/>
            </p:cNvSpPr>
            <p:nvPr/>
          </p:nvSpPr>
          <p:spPr bwMode="auto">
            <a:xfrm>
              <a:off x="10980" y="11429"/>
              <a:ext cx="541"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mn-ea"/>
                  <a:ea typeface="+mn-ea"/>
                  <a:cs typeface="Times New Roman" panose="02020603050405020304" pitchFamily="18" charset="0"/>
                </a:rPr>
                <a:t>否</a:t>
              </a:r>
              <a:endParaRPr kumimoji="0" lang="zh-TW" altLang="zh-TW" sz="1200" b="0" i="0" u="none" strike="noStrike" cap="none" normalizeH="0" baseline="0" dirty="0">
                <a:ln>
                  <a:noFill/>
                </a:ln>
                <a:solidFill>
                  <a:schemeClr val="tx1"/>
                </a:solidFill>
                <a:effectLst/>
                <a:latin typeface="+mn-ea"/>
                <a:ea typeface="+mn-ea"/>
              </a:endParaRPr>
            </a:p>
          </p:txBody>
        </p:sp>
        <p:sp>
          <p:nvSpPr>
            <p:cNvPr id="12" name="Text Box 29"/>
            <p:cNvSpPr txBox="1">
              <a:spLocks noChangeArrowheads="1"/>
            </p:cNvSpPr>
            <p:nvPr/>
          </p:nvSpPr>
          <p:spPr bwMode="auto">
            <a:xfrm>
              <a:off x="4680" y="12689"/>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mn-ea"/>
                  <a:ea typeface="+mn-ea"/>
                  <a:cs typeface="Times New Roman" panose="02020603050405020304" pitchFamily="18" charset="0"/>
                </a:rPr>
                <a:t>否</a:t>
              </a:r>
              <a:endParaRPr kumimoji="0" lang="zh-TW" altLang="zh-TW" sz="1200" b="0" i="0" u="none" strike="noStrike" cap="none" normalizeH="0" baseline="0" dirty="0">
                <a:ln>
                  <a:noFill/>
                </a:ln>
                <a:solidFill>
                  <a:schemeClr val="tx1"/>
                </a:solidFill>
                <a:effectLst/>
                <a:latin typeface="+mn-ea"/>
                <a:ea typeface="+mn-ea"/>
              </a:endParaRPr>
            </a:p>
          </p:txBody>
        </p:sp>
        <p:sp>
          <p:nvSpPr>
            <p:cNvPr id="13" name="Text Box 28"/>
            <p:cNvSpPr txBox="1">
              <a:spLocks noChangeArrowheads="1"/>
            </p:cNvSpPr>
            <p:nvPr/>
          </p:nvSpPr>
          <p:spPr bwMode="auto">
            <a:xfrm>
              <a:off x="4680" y="11429"/>
              <a:ext cx="540" cy="54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mn-ea"/>
                  <a:ea typeface="+mn-ea"/>
                  <a:cs typeface="Times New Roman" panose="02020603050405020304" pitchFamily="18" charset="0"/>
                </a:rPr>
                <a:t>否</a:t>
              </a:r>
              <a:endParaRPr kumimoji="0" lang="zh-TW" altLang="zh-TW" sz="1200" b="0" i="0" u="none" strike="noStrike" cap="none" normalizeH="0" baseline="0" dirty="0">
                <a:ln>
                  <a:noFill/>
                </a:ln>
                <a:solidFill>
                  <a:schemeClr val="tx1"/>
                </a:solidFill>
                <a:effectLst/>
                <a:latin typeface="+mn-ea"/>
                <a:ea typeface="+mn-ea"/>
              </a:endParaRPr>
            </a:p>
          </p:txBody>
        </p:sp>
        <p:sp>
          <p:nvSpPr>
            <p:cNvPr id="14" name="AutoShape 27"/>
            <p:cNvSpPr>
              <a:spLocks noChangeArrowheads="1"/>
            </p:cNvSpPr>
            <p:nvPr/>
          </p:nvSpPr>
          <p:spPr bwMode="auto">
            <a:xfrm>
              <a:off x="4320" y="1169"/>
              <a:ext cx="3960" cy="126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招標、審標、決標違反法令</a:t>
              </a:r>
              <a:endParaRPr kumimoji="0" lang="zh-TW" altLang="zh-TW"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致損害廠商權利或利益</a:t>
              </a:r>
              <a:endParaRPr kumimoji="0" lang="zh-TW" altLang="zh-TW"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9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74</a:t>
              </a:r>
              <a:r>
                <a:rPr kumimoji="0" lang="zh-TW" altLang="en-US"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a:t>
              </a: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75</a:t>
              </a:r>
              <a:r>
                <a:rPr kumimoji="0" lang="en-US" altLang="zh-TW" sz="9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1100" b="0" i="0" u="none" strike="noStrike" cap="none" normalizeH="0" baseline="0" dirty="0">
                <a:ln>
                  <a:noFill/>
                </a:ln>
                <a:solidFill>
                  <a:schemeClr val="tx1"/>
                </a:solidFill>
                <a:effectLst/>
                <a:latin typeface="Arial" panose="020B0604020202020204" pitchFamily="34" charset="0"/>
              </a:endParaRPr>
            </a:p>
          </p:txBody>
        </p:sp>
        <p:sp>
          <p:nvSpPr>
            <p:cNvPr id="15" name="AutoShape 26"/>
            <p:cNvSpPr>
              <a:spLocks noChangeArrowheads="1"/>
            </p:cNvSpPr>
            <p:nvPr/>
          </p:nvSpPr>
          <p:spPr bwMode="auto">
            <a:xfrm>
              <a:off x="4500" y="2789"/>
              <a:ext cx="3765" cy="117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廠商在規定期限內以書面向招標機關提出異議</a:t>
              </a:r>
              <a:endParaRPr kumimoji="0" lang="zh-TW" altLang="zh-TW"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(75I)(</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施</a:t>
              </a: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102I)</a:t>
              </a:r>
              <a:endParaRPr kumimoji="0" lang="en-US" altLang="zh-TW" sz="1100" b="0" i="0" u="none" strike="noStrike" cap="none" normalizeH="0" baseline="0" dirty="0">
                <a:ln>
                  <a:noFill/>
                </a:ln>
                <a:solidFill>
                  <a:schemeClr val="tx1"/>
                </a:solidFill>
                <a:effectLst/>
                <a:latin typeface="Arial" panose="020B0604020202020204" pitchFamily="34" charset="0"/>
              </a:endParaRPr>
            </a:p>
          </p:txBody>
        </p:sp>
        <p:sp>
          <p:nvSpPr>
            <p:cNvPr id="16" name="AutoShape 25"/>
            <p:cNvSpPr>
              <a:spLocks noChangeArrowheads="1"/>
            </p:cNvSpPr>
            <p:nvPr/>
          </p:nvSpPr>
          <p:spPr bwMode="auto">
            <a:xfrm>
              <a:off x="6480" y="4409"/>
              <a:ext cx="5558" cy="2520"/>
            </a:xfrm>
            <a:prstGeom prst="flowChartDecision">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程序審查是否合理？</a:t>
              </a:r>
              <a:endParaRPr kumimoji="0" lang="zh-TW" altLang="zh-TW" sz="5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異議是否逾期、不合程式不補正或在國內無住</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營業</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所未委任代理人等</a:t>
              </a:r>
              <a:endParaRPr kumimoji="0" lang="zh-TW" altLang="zh-TW" sz="5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施</a:t>
              </a:r>
              <a:r>
                <a:rPr kumimoji="0" lang="en-US" altLang="zh-TW" sz="8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102II</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en-US" altLang="zh-TW" sz="8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III,</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施</a:t>
              </a:r>
              <a:r>
                <a:rPr kumimoji="0" lang="en-US" altLang="zh-TW" sz="8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105</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endParaRPr kumimoji="0" lang="zh-TW" altLang="en-US" sz="1400" b="0" i="0" u="none" strike="noStrike" cap="none" normalizeH="0" baseline="0" dirty="0">
                <a:ln>
                  <a:noFill/>
                </a:ln>
                <a:solidFill>
                  <a:schemeClr val="tx1"/>
                </a:solidFill>
                <a:effectLst/>
                <a:latin typeface="Arial" panose="020B0604020202020204" pitchFamily="34" charset="0"/>
              </a:endParaRPr>
            </a:p>
          </p:txBody>
        </p:sp>
        <p:sp>
          <p:nvSpPr>
            <p:cNvPr id="17" name="AutoShape 24"/>
            <p:cNvSpPr>
              <a:spLocks noChangeArrowheads="1"/>
            </p:cNvSpPr>
            <p:nvPr/>
          </p:nvSpPr>
          <p:spPr bwMode="auto">
            <a:xfrm>
              <a:off x="6121" y="9629"/>
              <a:ext cx="5038" cy="1440"/>
            </a:xfrm>
            <a:prstGeom prst="flowChartDecision">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機關是否將處理結果通知廠商或處理期限屆滿仍未通知</a:t>
              </a: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(75II</a:t>
              </a:r>
              <a:r>
                <a:rPr kumimoji="0" lang="zh-TW" altLang="en-US" sz="7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76)</a:t>
              </a:r>
              <a:endParaRPr kumimoji="0" lang="en-US" altLang="zh-TW" sz="1200" b="0" i="0" u="none" strike="noStrike" cap="none" normalizeH="0" baseline="0" dirty="0">
                <a:ln>
                  <a:noFill/>
                </a:ln>
                <a:solidFill>
                  <a:schemeClr val="tx1"/>
                </a:solidFill>
                <a:effectLst/>
                <a:latin typeface="Arial" panose="020B0604020202020204" pitchFamily="34" charset="0"/>
              </a:endParaRPr>
            </a:p>
          </p:txBody>
        </p:sp>
        <p:sp>
          <p:nvSpPr>
            <p:cNvPr id="18" name="AutoShape 23"/>
            <p:cNvSpPr>
              <a:spLocks noChangeArrowheads="1"/>
            </p:cNvSpPr>
            <p:nvPr/>
          </p:nvSpPr>
          <p:spPr bwMode="auto">
            <a:xfrm>
              <a:off x="6840" y="11429"/>
              <a:ext cx="3600" cy="900"/>
            </a:xfrm>
            <a:prstGeom prst="flowChartDecision">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廠商是否不服</a:t>
              </a: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4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(76)</a:t>
              </a:r>
              <a:endParaRPr kumimoji="0" lang="en-US" altLang="zh-TW" sz="1200" b="0" i="0" u="none" strike="noStrike" cap="none" normalizeH="0" baseline="0" dirty="0">
                <a:ln>
                  <a:noFill/>
                </a:ln>
                <a:solidFill>
                  <a:schemeClr val="tx1"/>
                </a:solidFill>
                <a:effectLst/>
                <a:latin typeface="Arial" panose="020B0604020202020204" pitchFamily="34" charset="0"/>
              </a:endParaRPr>
            </a:p>
          </p:txBody>
        </p:sp>
        <p:sp>
          <p:nvSpPr>
            <p:cNvPr id="19" name="AutoShape 22"/>
            <p:cNvSpPr>
              <a:spLocks noChangeArrowheads="1"/>
            </p:cNvSpPr>
            <p:nvPr/>
          </p:nvSpPr>
          <p:spPr bwMode="auto">
            <a:xfrm>
              <a:off x="6480" y="12689"/>
              <a:ext cx="4140" cy="1080"/>
            </a:xfrm>
            <a:prstGeom prst="flowChartDecision">
              <a:avLst/>
            </a:prstGeom>
            <a:solidFill>
              <a:srgbClr val="FFFFFF"/>
            </a:solidFill>
            <a:ln w="9525">
              <a:solidFill>
                <a:srgbClr val="00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7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是否達公告金額以上</a:t>
              </a:r>
              <a:r>
                <a:rPr kumimoji="0" lang="en-US" altLang="zh-TW" sz="7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?(76)</a:t>
              </a:r>
              <a:endParaRPr kumimoji="0" lang="en-US" altLang="zh-TW" sz="1200" b="0" i="0" u="none" strike="noStrike" cap="none" normalizeH="0" baseline="0" dirty="0">
                <a:ln>
                  <a:noFill/>
                </a:ln>
                <a:solidFill>
                  <a:schemeClr val="tx1"/>
                </a:solidFill>
                <a:effectLst/>
                <a:latin typeface="Arial" panose="020B0604020202020204" pitchFamily="34" charset="0"/>
              </a:endParaRPr>
            </a:p>
          </p:txBody>
        </p:sp>
        <p:sp>
          <p:nvSpPr>
            <p:cNvPr id="20" name="AutoShape 21"/>
            <p:cNvSpPr>
              <a:spLocks noChangeArrowheads="1"/>
            </p:cNvSpPr>
            <p:nvPr/>
          </p:nvSpPr>
          <p:spPr bwMode="auto">
            <a:xfrm>
              <a:off x="6840" y="14309"/>
              <a:ext cx="3600" cy="126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向案件所轄採購申訴審議委員會遞申訴書</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正本</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endParaRPr kumimoji="0" lang="en-US" altLang="zh-TW" sz="2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並副知招標機關</a:t>
              </a:r>
              <a:r>
                <a:rPr kumimoji="0" lang="en-US" altLang="zh-TW" sz="8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r>
                <a:rPr kumimoji="0" lang="en-US" altLang="zh-TW"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76</a:t>
              </a:r>
              <a:r>
                <a:rPr kumimoji="0" lang="zh-TW" altLang="en-US"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a:t>
              </a:r>
              <a:r>
                <a:rPr kumimoji="0" lang="en-US" altLang="zh-TW"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77</a:t>
              </a:r>
              <a:r>
                <a:rPr kumimoji="0" lang="zh-TW" altLang="en-US"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a:t>
              </a:r>
              <a:r>
                <a:rPr kumimoji="0" lang="en-US" altLang="zh-TW"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78I</a:t>
              </a:r>
              <a:r>
                <a:rPr kumimoji="0" lang="en-US" altLang="zh-TW" sz="8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1050" b="0" i="0" u="none" strike="noStrike" cap="none" normalizeH="0" baseline="0" dirty="0">
                <a:ln>
                  <a:noFill/>
                </a:ln>
                <a:solidFill>
                  <a:schemeClr val="tx1"/>
                </a:solidFill>
                <a:effectLst/>
                <a:latin typeface="Arial" panose="020B0604020202020204" pitchFamily="34" charset="0"/>
              </a:endParaRPr>
            </a:p>
          </p:txBody>
        </p:sp>
        <p:sp>
          <p:nvSpPr>
            <p:cNvPr id="21" name="AutoShape 20"/>
            <p:cNvSpPr>
              <a:spLocks noChangeArrowheads="1"/>
            </p:cNvSpPr>
            <p:nvPr/>
          </p:nvSpPr>
          <p:spPr bwMode="auto">
            <a:xfrm>
              <a:off x="900" y="6389"/>
              <a:ext cx="1439" cy="1261"/>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原則</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endParaRPr kumimoji="0" lang="en-US" altLang="zh-TW"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不受理</a:t>
              </a:r>
              <a:endParaRPr kumimoji="0" lang="zh-TW" altLang="en-US"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施</a:t>
              </a:r>
              <a:r>
                <a:rPr kumimoji="0" lang="en-US" altLang="zh-TW" sz="9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105)</a:t>
              </a:r>
              <a:endParaRPr kumimoji="0" lang="en-US" altLang="zh-TW" sz="1100" b="0" i="0" u="none" strike="noStrike" cap="none" normalizeH="0" baseline="0" dirty="0">
                <a:ln>
                  <a:noFill/>
                </a:ln>
                <a:solidFill>
                  <a:schemeClr val="tx1"/>
                </a:solidFill>
                <a:effectLst/>
                <a:latin typeface="Arial" panose="020B0604020202020204" pitchFamily="34" charset="0"/>
              </a:endParaRPr>
            </a:p>
          </p:txBody>
        </p:sp>
        <p:sp>
          <p:nvSpPr>
            <p:cNvPr id="22" name="AutoShape 19"/>
            <p:cNvSpPr>
              <a:spLocks noChangeArrowheads="1"/>
            </p:cNvSpPr>
            <p:nvPr/>
          </p:nvSpPr>
          <p:spPr bwMode="auto">
            <a:xfrm>
              <a:off x="3059" y="6569"/>
              <a:ext cx="3062" cy="252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例外</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endParaRPr kumimoji="0" lang="en-US" altLang="zh-TW"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雖逾期</a:t>
              </a:r>
              <a:r>
                <a:rPr kumimoji="0" lang="en-US"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經評估異議有理由者</a:t>
              </a:r>
              <a:r>
                <a:rPr kumimoji="0" lang="en-US" altLang="zh-TW"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仍得自行撤銷或變更原處理結果或暫停採購程序之進行</a:t>
              </a:r>
              <a:endParaRPr kumimoji="0" lang="zh-TW" altLang="en-US" sz="3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9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(84I)(</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施</a:t>
              </a:r>
              <a:r>
                <a:rPr kumimoji="0" lang="en-US" altLang="zh-TW" sz="9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105</a:t>
              </a:r>
              <a:r>
                <a:rPr kumimoji="0" lang="zh-TW" altLang="en-US" sz="9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但書</a:t>
              </a:r>
              <a:r>
                <a:rPr kumimoji="0" lang="en-US" altLang="zh-TW" sz="900" b="0" i="0" u="none" strike="noStrike" cap="none" normalizeH="0" baseline="0" dirty="0">
                  <a:ln>
                    <a:noFill/>
                  </a:ln>
                  <a:solidFill>
                    <a:schemeClr val="tx1"/>
                  </a:solidFill>
                  <a:effectLst/>
                  <a:latin typeface="Times New Roman" panose="02020603050405020304" pitchFamily="18" charset="0"/>
                  <a:ea typeface="標楷體" panose="03000509000000000000" pitchFamily="65" charset="-120"/>
                  <a:cs typeface="Times New Roman" panose="02020603050405020304" pitchFamily="18" charset="0"/>
                </a:rPr>
                <a:t>)</a:t>
              </a:r>
              <a:endParaRPr kumimoji="0" lang="en-US" altLang="zh-TW" sz="1100" b="0" i="0" u="none" strike="noStrike" cap="none" normalizeH="0" baseline="0" dirty="0">
                <a:ln>
                  <a:noFill/>
                </a:ln>
                <a:solidFill>
                  <a:schemeClr val="tx1"/>
                </a:solidFill>
                <a:effectLst/>
                <a:latin typeface="Arial" panose="020B0604020202020204" pitchFamily="34" charset="0"/>
              </a:endParaRPr>
            </a:p>
          </p:txBody>
        </p:sp>
        <p:sp>
          <p:nvSpPr>
            <p:cNvPr id="23" name="AutoShape 18"/>
            <p:cNvSpPr>
              <a:spLocks noChangeArrowheads="1"/>
            </p:cNvSpPr>
            <p:nvPr/>
          </p:nvSpPr>
          <p:spPr bwMode="auto">
            <a:xfrm>
              <a:off x="1800" y="11609"/>
              <a:ext cx="1440" cy="540"/>
            </a:xfrm>
            <a:prstGeom prst="flowChartAlternate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結束</a:t>
              </a:r>
              <a:endParaRPr kumimoji="0" lang="zh-TW" altLang="zh-TW" sz="1050" b="0" i="0" u="none" strike="noStrike" cap="none" normalizeH="0" baseline="0" dirty="0">
                <a:ln>
                  <a:noFill/>
                </a:ln>
                <a:solidFill>
                  <a:schemeClr val="tx1"/>
                </a:solidFill>
                <a:effectLst/>
                <a:latin typeface="Arial" panose="020B0604020202020204" pitchFamily="34" charset="0"/>
              </a:endParaRPr>
            </a:p>
          </p:txBody>
        </p:sp>
        <p:sp>
          <p:nvSpPr>
            <p:cNvPr id="24" name="AutoShape 17"/>
            <p:cNvSpPr>
              <a:spLocks noChangeArrowheads="1"/>
            </p:cNvSpPr>
            <p:nvPr/>
          </p:nvSpPr>
          <p:spPr bwMode="auto">
            <a:xfrm>
              <a:off x="4320" y="449"/>
              <a:ext cx="3420" cy="720"/>
            </a:xfrm>
            <a:prstGeom prst="flowChartAlternateProcess">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1000" b="1"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異議處理流程</a:t>
              </a:r>
              <a:endParaRPr kumimoji="0" lang="zh-TW" altLang="zh-TW" sz="1050" b="0" i="0" u="none" strike="noStrike" cap="none" normalizeH="0" baseline="0" dirty="0">
                <a:ln>
                  <a:noFill/>
                </a:ln>
                <a:solidFill>
                  <a:schemeClr val="tx1"/>
                </a:solidFill>
                <a:effectLst/>
                <a:latin typeface="Arial" panose="020B0604020202020204" pitchFamily="34" charset="0"/>
              </a:endParaRPr>
            </a:p>
          </p:txBody>
        </p:sp>
        <p:sp>
          <p:nvSpPr>
            <p:cNvPr id="25" name="AutoShape 16"/>
            <p:cNvSpPr>
              <a:spLocks noChangeShapeType="1"/>
            </p:cNvSpPr>
            <p:nvPr/>
          </p:nvSpPr>
          <p:spPr bwMode="auto">
            <a:xfrm rot="5400000">
              <a:off x="5851" y="2608"/>
              <a:ext cx="36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26" name="AutoShape 15"/>
            <p:cNvSpPr>
              <a:spLocks noChangeShapeType="1"/>
            </p:cNvSpPr>
            <p:nvPr/>
          </p:nvSpPr>
          <p:spPr bwMode="auto">
            <a:xfrm rot="16200000" flipH="1">
              <a:off x="7246" y="2743"/>
              <a:ext cx="449" cy="2881"/>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27" name="AutoShape 14"/>
            <p:cNvSpPr>
              <a:spLocks noChangeArrowheads="1"/>
            </p:cNvSpPr>
            <p:nvPr/>
          </p:nvSpPr>
          <p:spPr bwMode="auto">
            <a:xfrm>
              <a:off x="7200" y="7829"/>
              <a:ext cx="2880" cy="1080"/>
            </a:xfrm>
            <a:prstGeom prst="flowChartProcess">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zh-TW"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自收受異議書之次日起</a:t>
              </a:r>
              <a:r>
                <a:rPr kumimoji="0" lang="en-US" altLang="zh-TW"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15</a:t>
              </a:r>
              <a:r>
                <a:rPr kumimoji="0" lang="zh-TW" altLang="en-US" sz="800" b="0" i="0" u="none" strike="noStrike" cap="none" normalizeH="0" baseline="0" dirty="0">
                  <a:ln>
                    <a:noFill/>
                  </a:ln>
                  <a:solidFill>
                    <a:schemeClr val="tx1"/>
                  </a:solidFill>
                  <a:effectLst/>
                  <a:latin typeface="標楷體" panose="03000509000000000000" pitchFamily="65" charset="-120"/>
                  <a:ea typeface="標楷體" panose="03000509000000000000" pitchFamily="65" charset="-120"/>
                  <a:cs typeface="Times New Roman" panose="02020603050405020304" pitchFamily="18" charset="0"/>
                </a:rPr>
                <a:t>日內為適當之處理</a:t>
              </a:r>
              <a:endParaRPr kumimoji="0" lang="zh-TW" altLang="en-US" sz="2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zh-TW" sz="800" b="0" i="0" u="none" strike="noStrike" cap="none" normalizeH="0" baseline="0" dirty="0">
                  <a:ln>
                    <a:noFill/>
                  </a:ln>
                  <a:solidFill>
                    <a:schemeClr val="tx1"/>
                  </a:solidFill>
                  <a:effectLst/>
                  <a:latin typeface="Times New Roman" panose="02020603050405020304" pitchFamily="18" charset="0"/>
                  <a:ea typeface="Arial Unicode MS" charset="0"/>
                  <a:cs typeface="Times New Roman" panose="02020603050405020304" pitchFamily="18" charset="0"/>
                </a:rPr>
                <a:t>(75II)</a:t>
              </a:r>
              <a:endParaRPr kumimoji="0" lang="en-US" altLang="zh-TW" sz="1050" b="0" i="0" u="none" strike="noStrike" cap="none" normalizeH="0" baseline="0" dirty="0">
                <a:ln>
                  <a:noFill/>
                </a:ln>
                <a:solidFill>
                  <a:schemeClr val="tx1"/>
                </a:solidFill>
                <a:effectLst/>
                <a:latin typeface="Arial" panose="020B0604020202020204" pitchFamily="34" charset="0"/>
              </a:endParaRPr>
            </a:p>
          </p:txBody>
        </p:sp>
        <p:sp>
          <p:nvSpPr>
            <p:cNvPr id="28" name="AutoShape 13"/>
            <p:cNvSpPr>
              <a:spLocks noChangeShapeType="1"/>
            </p:cNvSpPr>
            <p:nvPr/>
          </p:nvSpPr>
          <p:spPr bwMode="auto">
            <a:xfrm rot="5400000">
              <a:off x="8326" y="7243"/>
              <a:ext cx="900" cy="271"/>
            </a:xfrm>
            <a:prstGeom prst="bentConnector3">
              <a:avLst>
                <a:gd name="adj1" fmla="val 50000"/>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29" name="AutoShape 12"/>
            <p:cNvSpPr>
              <a:spLocks noChangeShapeType="1"/>
            </p:cNvSpPr>
            <p:nvPr/>
          </p:nvSpPr>
          <p:spPr bwMode="auto">
            <a:xfrm rot="5400000">
              <a:off x="8281" y="9268"/>
              <a:ext cx="72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0" name="AutoShape 11"/>
            <p:cNvSpPr>
              <a:spLocks noChangeShapeType="1"/>
            </p:cNvSpPr>
            <p:nvPr/>
          </p:nvSpPr>
          <p:spPr bwMode="auto">
            <a:xfrm rot="5400000">
              <a:off x="8461" y="11248"/>
              <a:ext cx="36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1" name="AutoShape 10"/>
            <p:cNvSpPr>
              <a:spLocks noChangeShapeType="1"/>
            </p:cNvSpPr>
            <p:nvPr/>
          </p:nvSpPr>
          <p:spPr bwMode="auto">
            <a:xfrm rot="5400000">
              <a:off x="8461" y="12508"/>
              <a:ext cx="36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2" name="AutoShape 9"/>
            <p:cNvSpPr>
              <a:spLocks noChangeShapeType="1"/>
            </p:cNvSpPr>
            <p:nvPr/>
          </p:nvSpPr>
          <p:spPr bwMode="auto">
            <a:xfrm rot="5400000">
              <a:off x="8371" y="14038"/>
              <a:ext cx="54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3" name="AutoShape 8"/>
            <p:cNvSpPr>
              <a:spLocks noChangeShapeType="1"/>
            </p:cNvSpPr>
            <p:nvPr/>
          </p:nvSpPr>
          <p:spPr bwMode="auto">
            <a:xfrm rot="10800000" flipV="1">
              <a:off x="4590" y="5669"/>
              <a:ext cx="1890" cy="90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4" name="AutoShape 7"/>
            <p:cNvSpPr>
              <a:spLocks noChangeShapeType="1"/>
            </p:cNvSpPr>
            <p:nvPr/>
          </p:nvSpPr>
          <p:spPr bwMode="auto">
            <a:xfrm rot="10800000" flipV="1">
              <a:off x="1620" y="5669"/>
              <a:ext cx="4860" cy="72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5" name="AutoShape 6"/>
            <p:cNvSpPr>
              <a:spLocks noChangeShapeType="1"/>
            </p:cNvSpPr>
            <p:nvPr/>
          </p:nvSpPr>
          <p:spPr bwMode="auto">
            <a:xfrm rot="16200000" flipH="1">
              <a:off x="4726" y="8953"/>
              <a:ext cx="1260" cy="1531"/>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6" name="AutoShape 5"/>
            <p:cNvSpPr>
              <a:spLocks noChangeShapeType="1"/>
            </p:cNvSpPr>
            <p:nvPr/>
          </p:nvSpPr>
          <p:spPr bwMode="auto">
            <a:xfrm rot="16200000" flipH="1">
              <a:off x="2431" y="6658"/>
              <a:ext cx="2880" cy="4501"/>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7" name="AutoShape 4"/>
            <p:cNvSpPr>
              <a:spLocks noChangeShapeType="1"/>
            </p:cNvSpPr>
            <p:nvPr/>
          </p:nvSpPr>
          <p:spPr bwMode="auto">
            <a:xfrm rot="10800000">
              <a:off x="3240" y="11879"/>
              <a:ext cx="3600" cy="1"/>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8" name="AutoShape 3"/>
            <p:cNvSpPr>
              <a:spLocks noChangeShapeType="1"/>
            </p:cNvSpPr>
            <p:nvPr/>
          </p:nvSpPr>
          <p:spPr bwMode="auto">
            <a:xfrm rot="10800000">
              <a:off x="2520" y="12149"/>
              <a:ext cx="4140" cy="1080"/>
            </a:xfrm>
            <a:prstGeom prst="bentConnector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sp>
          <p:nvSpPr>
            <p:cNvPr id="39" name="AutoShape 2"/>
            <p:cNvSpPr>
              <a:spLocks noChangeShapeType="1"/>
            </p:cNvSpPr>
            <p:nvPr/>
          </p:nvSpPr>
          <p:spPr bwMode="auto">
            <a:xfrm flipH="1">
              <a:off x="10620" y="10349"/>
              <a:ext cx="539" cy="2880"/>
            </a:xfrm>
            <a:prstGeom prst="bentConnector3">
              <a:avLst>
                <a:gd name="adj1" fmla="val -66792"/>
              </a:avLst>
            </a:prstGeom>
            <a:noFill/>
            <a:ln w="9525">
              <a:solidFill>
                <a:srgbClr val="000000"/>
              </a:solidFill>
              <a:miter lim="800000"/>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zh-TW" altLang="en-US" sz="1050"/>
            </a:p>
          </p:txBody>
        </p:sp>
      </p:grpSp>
    </p:spTree>
    <p:extLst>
      <p:ext uri="{BB962C8B-B14F-4D97-AF65-F5344CB8AC3E}">
        <p14:creationId xmlns:p14="http://schemas.microsoft.com/office/powerpoint/2010/main" val="32947014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show="0">
  <p:cSld>
    <p:bg>
      <p:bgPr>
        <a:gradFill rotWithShape="0">
          <a:gsLst>
            <a:gs pos="0">
              <a:srgbClr val="90F1F1"/>
            </a:gs>
            <a:gs pos="50000">
              <a:srgbClr val="BCF5F5"/>
            </a:gs>
            <a:gs pos="100000">
              <a:srgbClr val="DFF9F9"/>
            </a:gs>
          </a:gsLst>
          <a:lin ang="5400000"/>
        </a:gra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8" y="2060848"/>
            <a:ext cx="7200900" cy="823912"/>
          </a:xfrm>
        </p:spPr>
        <p:txBody>
          <a:bodyPr/>
          <a:lstStyle/>
          <a:p>
            <a:pPr algn="ctr" eaLnBrk="1" hangingPunct="1"/>
            <a:r>
              <a:rPr lang="zh-TW" altLang="zh-TW" sz="6000" dirty="0">
                <a:solidFill>
                  <a:srgbClr val="0000FF"/>
                </a:solidFill>
                <a:latin typeface="標楷體" pitchFamily="65" charset="-120"/>
              </a:rPr>
              <a:t>三、調解程序</a:t>
            </a:r>
            <a:endParaRPr lang="zh-TW" altLang="en-US" sz="6000" dirty="0">
              <a:solidFill>
                <a:srgbClr val="0000FF"/>
              </a:solidFill>
              <a:latin typeface="標楷體" pitchFamily="65" charset="-120"/>
            </a:endParaRPr>
          </a:p>
        </p:txBody>
      </p:sp>
      <p:sp>
        <p:nvSpPr>
          <p:cNvPr id="28675" name="投影片編號版面配置區 2"/>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B5F38B2-1F2E-4200-A928-5BA36478B00C}" type="slidenum">
              <a:rPr kumimoji="0" lang="en-US" altLang="zh-TW" sz="1000" smtClean="0"/>
              <a:pPr eaLnBrk="1" hangingPunct="1">
                <a:spcBef>
                  <a:spcPct val="0"/>
                </a:spcBef>
                <a:buClrTx/>
                <a:buSzTx/>
                <a:buFontTx/>
                <a:buNone/>
              </a:pPr>
              <a:t>31</a:t>
            </a:fld>
            <a:endParaRPr kumimoji="0" lang="en-US" altLang="zh-TW" sz="1000"/>
          </a:p>
        </p:txBody>
      </p:sp>
    </p:spTree>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11560"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29699" name="Rectangle 3"/>
          <p:cNvSpPr>
            <a:spLocks noGrp="1" noChangeArrowheads="1"/>
          </p:cNvSpPr>
          <p:nvPr>
            <p:ph type="body" idx="1"/>
          </p:nvPr>
        </p:nvSpPr>
        <p:spPr>
          <a:xfrm>
            <a:off x="971551" y="1484313"/>
            <a:ext cx="7488882" cy="3457575"/>
          </a:xfrm>
        </p:spPr>
        <p:txBody>
          <a:bodyPr/>
          <a:lstStyle/>
          <a:p>
            <a:pPr marL="0" indent="0">
              <a:lnSpc>
                <a:spcPct val="150000"/>
              </a:lnSpc>
              <a:buNone/>
            </a:pPr>
            <a:r>
              <a:rPr lang="en-US" altLang="zh-TW" sz="2800" b="1" dirty="0">
                <a:solidFill>
                  <a:srgbClr val="0000FF"/>
                </a:solidFill>
              </a:rPr>
              <a:t>3.1</a:t>
            </a:r>
            <a:r>
              <a:rPr lang="zh-TW" altLang="zh-TW" sz="2800" b="1" dirty="0">
                <a:solidFill>
                  <a:srgbClr val="0000FF"/>
                </a:solidFill>
              </a:rPr>
              <a:t>申請調解之範圍</a:t>
            </a:r>
            <a:endParaRPr lang="zh-TW" altLang="zh-TW" sz="2800" dirty="0">
              <a:solidFill>
                <a:srgbClr val="0000FF"/>
              </a:solidFill>
            </a:endParaRPr>
          </a:p>
          <a:p>
            <a:pPr>
              <a:lnSpc>
                <a:spcPct val="150000"/>
              </a:lnSpc>
            </a:pPr>
            <a:r>
              <a:rPr lang="zh-TW" altLang="zh-TW" sz="2400" dirty="0">
                <a:solidFill>
                  <a:srgbClr val="0000FF"/>
                </a:solidFill>
              </a:rPr>
              <a:t>本法第</a:t>
            </a:r>
            <a:r>
              <a:rPr lang="en-US" altLang="zh-TW" sz="2400" dirty="0">
                <a:solidFill>
                  <a:srgbClr val="0000FF"/>
                </a:solidFill>
              </a:rPr>
              <a:t>85</a:t>
            </a:r>
            <a:r>
              <a:rPr lang="zh-TW" altLang="zh-TW" sz="2400" dirty="0">
                <a:solidFill>
                  <a:srgbClr val="0000FF"/>
                </a:solidFill>
              </a:rPr>
              <a:t>條之</a:t>
            </a:r>
            <a:r>
              <a:rPr lang="en-US" altLang="zh-TW" sz="2400" dirty="0">
                <a:solidFill>
                  <a:srgbClr val="0000FF"/>
                </a:solidFill>
              </a:rPr>
              <a:t>1</a:t>
            </a:r>
            <a:r>
              <a:rPr lang="zh-TW" altLang="zh-TW" sz="2400" dirty="0">
                <a:solidFill>
                  <a:srgbClr val="0000FF"/>
                </a:solidFill>
              </a:rPr>
              <a:t>規定「機關與廠商因履約爭議未能達成協議者，得以下列方式之一處理</a:t>
            </a:r>
            <a:r>
              <a:rPr lang="zh-TW" altLang="en-US" sz="2400" dirty="0">
                <a:solidFill>
                  <a:srgbClr val="0000FF"/>
                </a:solidFill>
              </a:rPr>
              <a:t>：</a:t>
            </a:r>
            <a:endParaRPr lang="en-US" altLang="zh-TW" sz="2400" dirty="0">
              <a:solidFill>
                <a:srgbClr val="0000FF"/>
              </a:solidFill>
            </a:endParaRPr>
          </a:p>
          <a:p>
            <a:pPr lvl="1">
              <a:lnSpc>
                <a:spcPct val="150000"/>
              </a:lnSpc>
            </a:pPr>
            <a:r>
              <a:rPr lang="zh-TW" altLang="zh-TW" sz="2400" dirty="0">
                <a:solidFill>
                  <a:srgbClr val="0000FF"/>
                </a:solidFill>
              </a:rPr>
              <a:t>一、向採購申訴審議委員會申請調解。</a:t>
            </a:r>
            <a:endParaRPr lang="en-US" altLang="zh-TW" sz="2400" dirty="0">
              <a:solidFill>
                <a:srgbClr val="0000FF"/>
              </a:solidFill>
            </a:endParaRPr>
          </a:p>
          <a:p>
            <a:pPr lvl="1">
              <a:lnSpc>
                <a:spcPct val="150000"/>
              </a:lnSpc>
            </a:pPr>
            <a:r>
              <a:rPr lang="zh-TW" altLang="zh-TW" sz="2400" dirty="0">
                <a:solidFill>
                  <a:srgbClr val="0000FF"/>
                </a:solidFill>
              </a:rPr>
              <a:t>二、向仲裁機構提付仲裁」。</a:t>
            </a:r>
            <a:endParaRPr lang="en-US" altLang="zh-TW" sz="2400" dirty="0">
              <a:solidFill>
                <a:srgbClr val="0000FF"/>
              </a:solidFill>
            </a:endParaRPr>
          </a:p>
          <a:p>
            <a:pPr marL="342900" lvl="1" indent="-342900">
              <a:lnSpc>
                <a:spcPct val="150000"/>
              </a:lnSpc>
              <a:buClr>
                <a:schemeClr val="tx2"/>
              </a:buClr>
              <a:buFont typeface="Wingdings" pitchFamily="2" charset="2"/>
              <a:buChar char="¡"/>
            </a:pPr>
            <a:r>
              <a:rPr lang="zh-TW" altLang="zh-TW" sz="2400" dirty="0">
                <a:solidFill>
                  <a:srgbClr val="0000FF"/>
                </a:solidFill>
                <a:cs typeface="+mn-cs"/>
              </a:rPr>
              <a:t>「履約」包含「驗收、保固」，故第</a:t>
            </a:r>
            <a:r>
              <a:rPr lang="en-US" altLang="zh-TW" sz="2400" dirty="0">
                <a:solidFill>
                  <a:srgbClr val="0000FF"/>
                </a:solidFill>
                <a:cs typeface="+mn-cs"/>
              </a:rPr>
              <a:t>85</a:t>
            </a:r>
            <a:r>
              <a:rPr lang="zh-TW" altLang="zh-TW" sz="2400" dirty="0">
                <a:solidFill>
                  <a:srgbClr val="0000FF"/>
                </a:solidFill>
                <a:cs typeface="+mn-cs"/>
              </a:rPr>
              <a:t>條之</a:t>
            </a:r>
            <a:r>
              <a:rPr lang="en-US" altLang="zh-TW" sz="2400" dirty="0">
                <a:solidFill>
                  <a:srgbClr val="0000FF"/>
                </a:solidFill>
                <a:cs typeface="+mn-cs"/>
              </a:rPr>
              <a:t>1</a:t>
            </a:r>
            <a:r>
              <a:rPr lang="zh-TW" altLang="zh-TW" sz="2400" dirty="0">
                <a:solidFill>
                  <a:srgbClr val="0000FF"/>
                </a:solidFill>
                <a:cs typeface="+mn-cs"/>
              </a:rPr>
              <a:t>調解範圍「履約」爭議，包含「驗收、保固」。</a:t>
            </a:r>
          </a:p>
        </p:txBody>
      </p:sp>
      <p:sp>
        <p:nvSpPr>
          <p:cNvPr id="29700"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8A0BBBA3-9522-4E04-AF4F-624292EC6530}" type="slidenum">
              <a:rPr kumimoji="0" lang="en-US" altLang="zh-TW" sz="1000" smtClean="0"/>
              <a:pPr eaLnBrk="1" hangingPunct="1">
                <a:spcBef>
                  <a:spcPct val="0"/>
                </a:spcBef>
                <a:buClrTx/>
                <a:buSzTx/>
                <a:buFontTx/>
                <a:buNone/>
              </a:pPr>
              <a:t>32</a:t>
            </a:fld>
            <a:endParaRPr kumimoji="0" lang="en-US" altLang="zh-TW" sz="100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11560" y="620688"/>
            <a:ext cx="5040312" cy="473075"/>
          </a:xfrm>
        </p:spPr>
        <p:txBody>
          <a:bodyPr/>
          <a:lstStyle/>
          <a:p>
            <a:pPr eaLnBrk="1" hangingPunct="1"/>
            <a:r>
              <a:rPr lang="zh-TW" altLang="zh-TW"/>
              <a:t>三、調解程序</a:t>
            </a:r>
            <a:endParaRPr lang="zh-TW" altLang="en-US">
              <a:latin typeface="標楷體" pitchFamily="65" charset="-120"/>
            </a:endParaRPr>
          </a:p>
        </p:txBody>
      </p:sp>
      <p:sp>
        <p:nvSpPr>
          <p:cNvPr id="30723" name="Rectangle 3"/>
          <p:cNvSpPr>
            <a:spLocks noGrp="1" noChangeArrowheads="1"/>
          </p:cNvSpPr>
          <p:nvPr>
            <p:ph type="body" idx="1"/>
          </p:nvPr>
        </p:nvSpPr>
        <p:spPr>
          <a:xfrm>
            <a:off x="827584" y="1340768"/>
            <a:ext cx="7921625" cy="4176712"/>
          </a:xfrm>
        </p:spPr>
        <p:txBody>
          <a:bodyPr/>
          <a:lstStyle/>
          <a:p>
            <a:pPr marL="0" indent="0">
              <a:buNone/>
            </a:pPr>
            <a:r>
              <a:rPr lang="en-US" altLang="zh-TW" sz="2800" b="1" dirty="0">
                <a:solidFill>
                  <a:srgbClr val="0000FF"/>
                </a:solidFill>
              </a:rPr>
              <a:t>3.2</a:t>
            </a:r>
            <a:r>
              <a:rPr lang="zh-TW" altLang="zh-TW" sz="2800" b="1" dirty="0">
                <a:solidFill>
                  <a:srgbClr val="0000FF"/>
                </a:solidFill>
              </a:rPr>
              <a:t>調解程序</a:t>
            </a:r>
            <a:r>
              <a:rPr lang="zh-TW" altLang="en-US" sz="2800" b="1" dirty="0">
                <a:solidFill>
                  <a:srgbClr val="0000FF"/>
                </a:solidFill>
              </a:rPr>
              <a:t>之申請及處理</a:t>
            </a:r>
            <a:endParaRPr lang="zh-TW" altLang="zh-TW" sz="2800" dirty="0">
              <a:solidFill>
                <a:srgbClr val="0000FF"/>
              </a:solidFill>
            </a:endParaRPr>
          </a:p>
          <a:p>
            <a:pPr lvl="1"/>
            <a:r>
              <a:rPr lang="en-US" altLang="zh-TW" sz="2400" b="1" dirty="0">
                <a:solidFill>
                  <a:srgbClr val="0000FF"/>
                </a:solidFill>
              </a:rPr>
              <a:t>3.2.1</a:t>
            </a:r>
            <a:r>
              <a:rPr lang="zh-TW" altLang="zh-TW" sz="2400" b="1" dirty="0">
                <a:solidFill>
                  <a:srgbClr val="0000FF"/>
                </a:solidFill>
              </a:rPr>
              <a:t>調解程序之啟動</a:t>
            </a:r>
            <a:endParaRPr lang="zh-TW" altLang="zh-TW" sz="2400" dirty="0">
              <a:solidFill>
                <a:srgbClr val="0000FF"/>
              </a:solidFill>
            </a:endParaRPr>
          </a:p>
          <a:p>
            <a:pPr lvl="1"/>
            <a:r>
              <a:rPr lang="zh-TW" altLang="zh-TW" sz="2400" dirty="0">
                <a:solidFill>
                  <a:srgbClr val="0000FF"/>
                </a:solidFill>
              </a:rPr>
              <a:t>按本法第</a:t>
            </a:r>
            <a:r>
              <a:rPr lang="en-US" altLang="zh-TW" sz="2400" dirty="0">
                <a:solidFill>
                  <a:srgbClr val="0000FF"/>
                </a:solidFill>
              </a:rPr>
              <a:t>85</a:t>
            </a:r>
            <a:r>
              <a:rPr lang="zh-TW" altLang="zh-TW" sz="2400" dirty="0">
                <a:solidFill>
                  <a:srgbClr val="0000FF"/>
                </a:solidFill>
              </a:rPr>
              <a:t>條之</a:t>
            </a:r>
            <a:r>
              <a:rPr lang="en-US" altLang="zh-TW" sz="2400" dirty="0">
                <a:solidFill>
                  <a:srgbClr val="0000FF"/>
                </a:solidFill>
              </a:rPr>
              <a:t>1</a:t>
            </a:r>
            <a:r>
              <a:rPr lang="zh-TW" altLang="zh-TW" sz="2400" dirty="0">
                <a:solidFill>
                  <a:srgbClr val="0000FF"/>
                </a:solidFill>
              </a:rPr>
              <a:t>關於機關與廠商間之履約爭議固得向採購申訴審議委員會申請調解，惟其適用先決條件須機關與廠商就履約爭議事項先進行協議，協議不成，始得申請調解。至於得向採購申訴審議委員會申請調解之當事人，廠商、機關均得申請，僅係廠商申請，機關不得拒絕而已。而所謂機關不得拒絕，係指不得拒絕調解程序之開動而言，並非指機關必須接受廠商實體上之要求內容。</a:t>
            </a:r>
          </a:p>
          <a:p>
            <a:pPr lvl="1"/>
            <a:r>
              <a:rPr lang="zh-TW" altLang="zh-TW" sz="2400" dirty="0">
                <a:solidFill>
                  <a:srgbClr val="0000FF"/>
                </a:solidFill>
              </a:rPr>
              <a:t>惟如係機關申請</a:t>
            </a:r>
            <a:r>
              <a:rPr lang="zh-TW" altLang="en-US" sz="2400" dirty="0">
                <a:solidFill>
                  <a:srgbClr val="0000FF"/>
                </a:solidFill>
              </a:rPr>
              <a:t>調解</a:t>
            </a:r>
            <a:r>
              <a:rPr lang="zh-TW" altLang="zh-TW" sz="2400" dirty="0">
                <a:solidFill>
                  <a:srgbClr val="0000FF"/>
                </a:solidFill>
              </a:rPr>
              <a:t>者，則必須廠商同意，否則應為調解不受理之決議</a:t>
            </a:r>
            <a:r>
              <a:rPr lang="en-US" altLang="zh-TW" sz="2400" dirty="0">
                <a:solidFill>
                  <a:srgbClr val="0000FF"/>
                </a:solidFill>
              </a:rPr>
              <a:t>(</a:t>
            </a:r>
            <a:r>
              <a:rPr lang="zh-TW" altLang="zh-TW" sz="2400" dirty="0">
                <a:solidFill>
                  <a:srgbClr val="0000FF"/>
                </a:solidFill>
              </a:rPr>
              <a:t>採購履約爭議調解規則第</a:t>
            </a:r>
            <a:r>
              <a:rPr lang="en-US" altLang="zh-TW" sz="2400" dirty="0">
                <a:solidFill>
                  <a:srgbClr val="0000FF"/>
                </a:solidFill>
              </a:rPr>
              <a:t>10</a:t>
            </a:r>
            <a:r>
              <a:rPr lang="zh-TW" altLang="zh-TW" sz="2400" dirty="0">
                <a:solidFill>
                  <a:srgbClr val="0000FF"/>
                </a:solidFill>
              </a:rPr>
              <a:t>條第</a:t>
            </a:r>
            <a:r>
              <a:rPr lang="en-US" altLang="zh-TW" sz="2400" dirty="0">
                <a:solidFill>
                  <a:srgbClr val="0000FF"/>
                </a:solidFill>
              </a:rPr>
              <a:t>9</a:t>
            </a:r>
            <a:r>
              <a:rPr lang="zh-TW" altLang="zh-TW" sz="2400" dirty="0">
                <a:solidFill>
                  <a:srgbClr val="0000FF"/>
                </a:solidFill>
              </a:rPr>
              <a:t>款</a:t>
            </a:r>
            <a:r>
              <a:rPr lang="en-US" altLang="zh-TW" sz="2400" dirty="0">
                <a:solidFill>
                  <a:srgbClr val="0000FF"/>
                </a:solidFill>
              </a:rPr>
              <a:t>)</a:t>
            </a:r>
            <a:r>
              <a:rPr lang="zh-TW" altLang="zh-TW" sz="2400" dirty="0">
                <a:solidFill>
                  <a:srgbClr val="0000FF"/>
                </a:solidFill>
              </a:rPr>
              <a:t>。</a:t>
            </a:r>
          </a:p>
        </p:txBody>
      </p:sp>
      <p:sp>
        <p:nvSpPr>
          <p:cNvPr id="3072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DD90D8D0-39F6-4300-A7DC-05D820B34148}" type="slidenum">
              <a:rPr kumimoji="0" lang="en-US" altLang="zh-TW" sz="1000" smtClean="0"/>
              <a:pPr eaLnBrk="1" hangingPunct="1">
                <a:spcBef>
                  <a:spcPct val="0"/>
                </a:spcBef>
                <a:buClrTx/>
                <a:buSzTx/>
                <a:buFontTx/>
                <a:buNone/>
              </a:pPr>
              <a:t>33</a:t>
            </a:fld>
            <a:endParaRPr kumimoji="0" lang="en-US" altLang="zh-TW" sz="1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52042"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1747" name="Rectangle 3"/>
          <p:cNvSpPr>
            <a:spLocks noGrp="1" noChangeArrowheads="1"/>
          </p:cNvSpPr>
          <p:nvPr>
            <p:ph type="body" idx="1"/>
          </p:nvPr>
        </p:nvSpPr>
        <p:spPr>
          <a:xfrm>
            <a:off x="683568" y="1557338"/>
            <a:ext cx="7920682" cy="4175125"/>
          </a:xfrm>
        </p:spPr>
        <p:txBody>
          <a:bodyPr/>
          <a:lstStyle/>
          <a:p>
            <a:pPr marL="0" indent="0">
              <a:buNone/>
            </a:pPr>
            <a:r>
              <a:rPr lang="en-US" altLang="zh-TW" sz="2400" b="1" dirty="0">
                <a:solidFill>
                  <a:srgbClr val="0000FF"/>
                </a:solidFill>
              </a:rPr>
              <a:t>3.2.2</a:t>
            </a:r>
            <a:r>
              <a:rPr lang="zh-TW" altLang="zh-TW" sz="2400" b="1" dirty="0">
                <a:solidFill>
                  <a:srgbClr val="0000FF"/>
                </a:solidFill>
              </a:rPr>
              <a:t>調解受理機關</a:t>
            </a:r>
            <a:endParaRPr lang="zh-TW" altLang="zh-TW" sz="2000" dirty="0">
              <a:solidFill>
                <a:srgbClr val="0000FF"/>
              </a:solidFill>
            </a:endParaRPr>
          </a:p>
          <a:p>
            <a:r>
              <a:rPr lang="zh-TW" altLang="zh-TW" sz="2400" dirty="0">
                <a:solidFill>
                  <a:srgbClr val="0000FF"/>
                </a:solidFill>
              </a:rPr>
              <a:t>目前臺北市政府、新北市政府、桃園市政府、臺中市政府、臺南市政府及高雄市政府均已設立採購申訴審議委員會，故前揭政府所屬機關、學校、公營事業之採購履約爭議調解事件，廠商應向前揭政府採購申訴審議委員會提出申請。至於其他各縣</a:t>
            </a:r>
            <a:r>
              <a:rPr lang="en-US" altLang="zh-TW" sz="2400" dirty="0">
                <a:solidFill>
                  <a:srgbClr val="0000FF"/>
                </a:solidFill>
              </a:rPr>
              <a:t>(</a:t>
            </a:r>
            <a:r>
              <a:rPr lang="zh-TW" altLang="zh-TW" sz="2400" dirty="0">
                <a:solidFill>
                  <a:srgbClr val="0000FF"/>
                </a:solidFill>
              </a:rPr>
              <a:t>市</a:t>
            </a:r>
            <a:r>
              <a:rPr lang="en-US" altLang="zh-TW" sz="2400" dirty="0">
                <a:solidFill>
                  <a:srgbClr val="0000FF"/>
                </a:solidFill>
              </a:rPr>
              <a:t>)</a:t>
            </a:r>
            <a:r>
              <a:rPr lang="zh-TW" altLang="zh-TW" sz="2400" dirty="0">
                <a:solidFill>
                  <a:srgbClr val="0000FF"/>
                </a:solidFill>
              </a:rPr>
              <a:t>政府雖未設立，但均已將彼等調解事件委請中央主管機關處理，故現階段各廠商對中央或地方機關</a:t>
            </a:r>
            <a:r>
              <a:rPr lang="en-US" altLang="zh-TW" sz="2400" dirty="0">
                <a:solidFill>
                  <a:srgbClr val="0000FF"/>
                </a:solidFill>
              </a:rPr>
              <a:t>(</a:t>
            </a:r>
            <a:r>
              <a:rPr lang="zh-TW" altLang="zh-TW" sz="2400" dirty="0">
                <a:solidFill>
                  <a:srgbClr val="0000FF"/>
                </a:solidFill>
              </a:rPr>
              <a:t>臺北市政府、新北市政府、桃園市政府、臺中市政府、臺南市政府、高雄市政府</a:t>
            </a:r>
            <a:r>
              <a:rPr lang="zh-TW" altLang="zh-TW" sz="2400" strike="dblStrike" dirty="0">
                <a:solidFill>
                  <a:srgbClr val="3399FF"/>
                </a:solidFill>
              </a:rPr>
              <a:t>及花蓮縣政府</a:t>
            </a:r>
            <a:r>
              <a:rPr lang="zh-TW" altLang="zh-TW" sz="2400" dirty="0">
                <a:solidFill>
                  <a:srgbClr val="0000FF"/>
                </a:solidFill>
              </a:rPr>
              <a:t>除外</a:t>
            </a:r>
            <a:r>
              <a:rPr lang="en-US" altLang="zh-TW" sz="2400" dirty="0">
                <a:solidFill>
                  <a:srgbClr val="0000FF"/>
                </a:solidFill>
              </a:rPr>
              <a:t>)</a:t>
            </a:r>
            <a:r>
              <a:rPr lang="zh-TW" altLang="zh-TW" sz="2400" dirty="0">
                <a:solidFill>
                  <a:srgbClr val="0000FF"/>
                </a:solidFill>
              </a:rPr>
              <a:t>採購案件申請調解者，均應向中央主管機關所設採購申訴審議委員會提出。</a:t>
            </a:r>
          </a:p>
        </p:txBody>
      </p:sp>
      <p:sp>
        <p:nvSpPr>
          <p:cNvPr id="3174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D85C12B6-6BCE-4BC0-8BF4-0C4630C90ECB}" type="slidenum">
              <a:rPr kumimoji="0" lang="en-US" altLang="zh-TW" sz="1000" smtClean="0"/>
              <a:pPr eaLnBrk="1" hangingPunct="1">
                <a:spcBef>
                  <a:spcPct val="0"/>
                </a:spcBef>
                <a:buClrTx/>
                <a:buSzTx/>
                <a:buFontTx/>
                <a:buNone/>
              </a:pPr>
              <a:t>34</a:t>
            </a:fld>
            <a:endParaRPr kumimoji="0" lang="en-US" altLang="zh-TW" sz="10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11560"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2771" name="Rectangle 3"/>
          <p:cNvSpPr>
            <a:spLocks noGrp="1" noChangeArrowheads="1"/>
          </p:cNvSpPr>
          <p:nvPr>
            <p:ph type="body" idx="1"/>
          </p:nvPr>
        </p:nvSpPr>
        <p:spPr>
          <a:xfrm>
            <a:off x="468314" y="1196975"/>
            <a:ext cx="8496300" cy="4176713"/>
          </a:xfrm>
        </p:spPr>
        <p:txBody>
          <a:bodyPr/>
          <a:lstStyle/>
          <a:p>
            <a:pPr marL="0" indent="0">
              <a:buNone/>
            </a:pPr>
            <a:r>
              <a:rPr lang="en-US" altLang="zh-TW" sz="1800" b="1" dirty="0">
                <a:solidFill>
                  <a:srgbClr val="0000FF"/>
                </a:solidFill>
              </a:rPr>
              <a:t>3.2.3</a:t>
            </a:r>
            <a:r>
              <a:rPr lang="zh-TW" altLang="zh-TW" sz="1800" b="1" dirty="0">
                <a:solidFill>
                  <a:srgbClr val="0000FF"/>
                </a:solidFill>
              </a:rPr>
              <a:t>調解書狀之撰寫與繳費</a:t>
            </a:r>
            <a:endParaRPr lang="zh-TW" altLang="zh-TW" sz="1800" dirty="0">
              <a:solidFill>
                <a:srgbClr val="0000FF"/>
              </a:solidFill>
            </a:endParaRPr>
          </a:p>
          <a:p>
            <a:r>
              <a:rPr lang="en-US" altLang="zh-TW" sz="1800" dirty="0">
                <a:solidFill>
                  <a:srgbClr val="0000FF"/>
                </a:solidFill>
              </a:rPr>
              <a:t>1.</a:t>
            </a:r>
            <a:r>
              <a:rPr lang="zh-TW" altLang="zh-TW" sz="1800" dirty="0">
                <a:solidFill>
                  <a:srgbClr val="0000FF"/>
                </a:solidFill>
              </a:rPr>
              <a:t>調解申請時，應以中文繕具申請書表明</a:t>
            </a:r>
            <a:r>
              <a:rPr lang="zh-TW" altLang="en-US" sz="1800" dirty="0">
                <a:solidFill>
                  <a:srgbClr val="0000FF"/>
                </a:solidFill>
              </a:rPr>
              <a:t>：</a:t>
            </a:r>
            <a:r>
              <a:rPr lang="zh-TW" altLang="zh-TW" sz="1800" dirty="0">
                <a:solidFill>
                  <a:srgbClr val="0000FF"/>
                </a:solidFill>
              </a:rPr>
              <a:t>「請求調解之事項、調解標的之法律關係、爭議情形及證據」，並按他造人數分送副本。他造當事人則應自收受調解申請書副本之次日起</a:t>
            </a:r>
            <a:r>
              <a:rPr lang="en-US" altLang="zh-TW" sz="1800" dirty="0">
                <a:solidFill>
                  <a:srgbClr val="0000FF"/>
                </a:solidFill>
              </a:rPr>
              <a:t>15</a:t>
            </a:r>
            <a:r>
              <a:rPr lang="zh-TW" altLang="zh-TW" sz="1800" dirty="0">
                <a:solidFill>
                  <a:srgbClr val="0000FF"/>
                </a:solidFill>
              </a:rPr>
              <a:t>日內，以書面向採購申訴審議委員會陳述意見，並副知申請人。</a:t>
            </a:r>
          </a:p>
          <a:p>
            <a:r>
              <a:rPr lang="en-US" altLang="zh-TW" sz="1800" dirty="0">
                <a:solidFill>
                  <a:srgbClr val="0000FF"/>
                </a:solidFill>
              </a:rPr>
              <a:t>2.</a:t>
            </a:r>
            <a:r>
              <a:rPr lang="zh-TW" altLang="zh-TW" sz="1800" dirty="0">
                <a:solidFill>
                  <a:srgbClr val="0000FF"/>
                </a:solidFill>
              </a:rPr>
              <a:t>申請調解，應繳納調解費</a:t>
            </a:r>
            <a:r>
              <a:rPr lang="en-US" altLang="zh-TW" sz="1800" dirty="0">
                <a:solidFill>
                  <a:srgbClr val="0000FF"/>
                </a:solidFill>
              </a:rPr>
              <a:t>(</a:t>
            </a:r>
            <a:r>
              <a:rPr lang="zh-TW" altLang="zh-TW" sz="1800" dirty="0">
                <a:solidFill>
                  <a:srgbClr val="0000FF"/>
                </a:solidFill>
              </a:rPr>
              <a:t>本法第</a:t>
            </a:r>
            <a:r>
              <a:rPr lang="en-US" altLang="zh-TW" sz="1800" dirty="0">
                <a:solidFill>
                  <a:srgbClr val="0000FF"/>
                </a:solidFill>
              </a:rPr>
              <a:t>85</a:t>
            </a:r>
            <a:r>
              <a:rPr lang="zh-TW" altLang="zh-TW" sz="1800" dirty="0">
                <a:solidFill>
                  <a:srgbClr val="0000FF"/>
                </a:solidFill>
              </a:rPr>
              <a:t>條之</a:t>
            </a:r>
            <a:r>
              <a:rPr lang="en-US" altLang="zh-TW" sz="1800" dirty="0">
                <a:solidFill>
                  <a:srgbClr val="0000FF"/>
                </a:solidFill>
              </a:rPr>
              <a:t>2)</a:t>
            </a:r>
            <a:r>
              <a:rPr lang="zh-TW" altLang="zh-TW" sz="1800" dirty="0">
                <a:solidFill>
                  <a:srgbClr val="0000FF"/>
                </a:solidFill>
              </a:rPr>
              <a:t>。以請求或確認金額為調解標的者，其調解費按採履約爭議調解收費辦法第</a:t>
            </a:r>
            <a:r>
              <a:rPr lang="en-US" altLang="zh-TW" sz="1800" dirty="0">
                <a:solidFill>
                  <a:srgbClr val="0000FF"/>
                </a:solidFill>
              </a:rPr>
              <a:t>5</a:t>
            </a:r>
            <a:r>
              <a:rPr lang="zh-TW" altLang="zh-TW" sz="1800" dirty="0">
                <a:solidFill>
                  <a:srgbClr val="0000FF"/>
                </a:solidFill>
              </a:rPr>
              <a:t>條各款所定級距，繳納調解費新臺幣</a:t>
            </a:r>
            <a:r>
              <a:rPr lang="en-US" altLang="zh-TW" sz="1800" dirty="0">
                <a:solidFill>
                  <a:srgbClr val="0000FF"/>
                </a:solidFill>
              </a:rPr>
              <a:t>2</a:t>
            </a:r>
            <a:r>
              <a:rPr lang="zh-TW" altLang="zh-TW" sz="1800" dirty="0">
                <a:solidFill>
                  <a:srgbClr val="0000FF"/>
                </a:solidFill>
              </a:rPr>
              <a:t>萬元至</a:t>
            </a:r>
            <a:r>
              <a:rPr lang="en-US" altLang="zh-TW" sz="1800" dirty="0">
                <a:solidFill>
                  <a:srgbClr val="0000FF"/>
                </a:solidFill>
              </a:rPr>
              <a:t>100</a:t>
            </a:r>
            <a:r>
              <a:rPr lang="zh-TW" altLang="zh-TW" sz="1800" dirty="0">
                <a:solidFill>
                  <a:srgbClr val="0000FF"/>
                </a:solidFill>
              </a:rPr>
              <a:t>萬元；如非以請求或確認金額為調解標的者，其調解費為</a:t>
            </a:r>
            <a:r>
              <a:rPr lang="en-US" altLang="zh-TW" sz="1800" dirty="0">
                <a:solidFill>
                  <a:srgbClr val="0000FF"/>
                </a:solidFill>
              </a:rPr>
              <a:t>3</a:t>
            </a:r>
            <a:r>
              <a:rPr lang="zh-TW" altLang="zh-TW" sz="1800" dirty="0">
                <a:solidFill>
                  <a:srgbClr val="0000FF"/>
                </a:solidFill>
              </a:rPr>
              <a:t>萬元</a:t>
            </a:r>
            <a:r>
              <a:rPr lang="en-US" altLang="zh-TW" sz="1800" dirty="0">
                <a:solidFill>
                  <a:srgbClr val="0000FF"/>
                </a:solidFill>
              </a:rPr>
              <a:t>(</a:t>
            </a:r>
            <a:r>
              <a:rPr lang="zh-TW" altLang="zh-TW" sz="1800" dirty="0">
                <a:solidFill>
                  <a:srgbClr val="0000FF"/>
                </a:solidFill>
              </a:rPr>
              <a:t>採購履約爭議調解收費辦法第</a:t>
            </a:r>
            <a:r>
              <a:rPr lang="en-US" altLang="zh-TW" sz="1800" dirty="0">
                <a:solidFill>
                  <a:srgbClr val="0000FF"/>
                </a:solidFill>
              </a:rPr>
              <a:t>6</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a:t>
            </a:r>
          </a:p>
          <a:p>
            <a:r>
              <a:rPr lang="en-US" altLang="zh-TW" sz="1800" dirty="0">
                <a:solidFill>
                  <a:srgbClr val="0000FF"/>
                </a:solidFill>
              </a:rPr>
              <a:t>3.</a:t>
            </a:r>
            <a:r>
              <a:rPr lang="zh-TW" altLang="zh-TW" sz="1800" dirty="0">
                <a:solidFill>
                  <a:srgbClr val="0000FF"/>
                </a:solidFill>
              </a:rPr>
              <a:t>調解程序進行中，因請求事項變更或追加，應加收調解費時，依採購履約爭議調解收費辦法第</a:t>
            </a:r>
            <a:r>
              <a:rPr lang="en-US" altLang="zh-TW" sz="1800" dirty="0">
                <a:solidFill>
                  <a:srgbClr val="0000FF"/>
                </a:solidFill>
              </a:rPr>
              <a:t>5</a:t>
            </a:r>
            <a:r>
              <a:rPr lang="zh-TW" altLang="zh-TW" sz="1800" dirty="0">
                <a:solidFill>
                  <a:srgbClr val="0000FF"/>
                </a:solidFill>
              </a:rPr>
              <a:t>條至第</a:t>
            </a:r>
            <a:r>
              <a:rPr lang="en-US" altLang="zh-TW" sz="1800" dirty="0">
                <a:solidFill>
                  <a:srgbClr val="0000FF"/>
                </a:solidFill>
              </a:rPr>
              <a:t>7</a:t>
            </a:r>
            <a:r>
              <a:rPr lang="zh-TW" altLang="zh-TW" sz="1800" dirty="0">
                <a:solidFill>
                  <a:srgbClr val="0000FF"/>
                </a:solidFill>
              </a:rPr>
              <a:t>條規定追繳之。</a:t>
            </a:r>
          </a:p>
          <a:p>
            <a:r>
              <a:rPr lang="en-US" altLang="zh-TW" sz="1800" dirty="0">
                <a:solidFill>
                  <a:srgbClr val="0000FF"/>
                </a:solidFill>
              </a:rPr>
              <a:t>4.</a:t>
            </a:r>
            <a:r>
              <a:rPr lang="zh-TW" altLang="zh-TW" sz="1800" dirty="0">
                <a:solidFill>
                  <a:srgbClr val="0000FF"/>
                </a:solidFill>
              </a:rPr>
              <a:t>申請人撤回調解之申請者，所繳調解費不退還。但申請人於第</a:t>
            </a:r>
            <a:r>
              <a:rPr lang="en-US" altLang="zh-TW" sz="1800" dirty="0">
                <a:solidFill>
                  <a:srgbClr val="0000FF"/>
                </a:solidFill>
              </a:rPr>
              <a:t>1</a:t>
            </a:r>
            <a:r>
              <a:rPr lang="zh-TW" altLang="zh-TW" sz="1800" dirty="0">
                <a:solidFill>
                  <a:srgbClr val="0000FF"/>
                </a:solidFill>
              </a:rPr>
              <a:t>次調解期日之次日起</a:t>
            </a:r>
            <a:r>
              <a:rPr lang="en-US" altLang="zh-TW" sz="1800" dirty="0">
                <a:solidFill>
                  <a:srgbClr val="0000FF"/>
                </a:solidFill>
              </a:rPr>
              <a:t>10</a:t>
            </a:r>
            <a:r>
              <a:rPr lang="zh-TW" altLang="zh-TW" sz="1800" dirty="0">
                <a:solidFill>
                  <a:srgbClr val="0000FF"/>
                </a:solidFill>
              </a:rPr>
              <a:t>日內以書面撤回調解者，無息退還所繳納調解費二分之一</a:t>
            </a:r>
            <a:r>
              <a:rPr lang="zh-TW" altLang="en-US" sz="1800" dirty="0">
                <a:solidFill>
                  <a:srgbClr val="0000FF"/>
                </a:solidFill>
              </a:rPr>
              <a:t>，</a:t>
            </a:r>
            <a:r>
              <a:rPr lang="zh-TW" altLang="zh-TW" sz="1800" dirty="0">
                <a:solidFill>
                  <a:srgbClr val="0000FF"/>
                </a:solidFill>
              </a:rPr>
              <a:t>未退還之調解費逾新臺幣</a:t>
            </a:r>
            <a:r>
              <a:rPr lang="en-US" altLang="zh-TW" sz="1800" dirty="0">
                <a:solidFill>
                  <a:srgbClr val="0000FF"/>
                </a:solidFill>
              </a:rPr>
              <a:t>20</a:t>
            </a:r>
            <a:r>
              <a:rPr lang="zh-TW" altLang="zh-TW" sz="1800" dirty="0">
                <a:solidFill>
                  <a:srgbClr val="0000FF"/>
                </a:solidFill>
              </a:rPr>
              <a:t>萬元者，以新臺幣</a:t>
            </a:r>
            <a:r>
              <a:rPr lang="en-US" altLang="zh-TW" sz="1800" dirty="0">
                <a:solidFill>
                  <a:srgbClr val="0000FF"/>
                </a:solidFill>
              </a:rPr>
              <a:t>20</a:t>
            </a:r>
            <a:r>
              <a:rPr lang="zh-TW" altLang="zh-TW" sz="1800" dirty="0">
                <a:solidFill>
                  <a:srgbClr val="0000FF"/>
                </a:solidFill>
              </a:rPr>
              <a:t>萬元為收費上限。前項已繳納而尚未發生之鑑定費及其他必要費用，應無息退還</a:t>
            </a:r>
            <a:r>
              <a:rPr lang="en-US" altLang="zh-TW" sz="1800" dirty="0">
                <a:solidFill>
                  <a:srgbClr val="0000FF"/>
                </a:solidFill>
              </a:rPr>
              <a:t>(</a:t>
            </a:r>
            <a:r>
              <a:rPr lang="zh-TW" altLang="zh-TW" sz="1800" dirty="0">
                <a:solidFill>
                  <a:srgbClr val="0000FF"/>
                </a:solidFill>
              </a:rPr>
              <a:t>採購履約爭議調解收費辦法第</a:t>
            </a:r>
            <a:r>
              <a:rPr lang="en-US" altLang="zh-TW" sz="1800" dirty="0">
                <a:solidFill>
                  <a:srgbClr val="0000FF"/>
                </a:solidFill>
              </a:rPr>
              <a:t>14</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a:t>
            </a:r>
          </a:p>
          <a:p>
            <a:r>
              <a:rPr lang="en-US" altLang="zh-TW" sz="1800" dirty="0">
                <a:solidFill>
                  <a:srgbClr val="0000FF"/>
                </a:solidFill>
              </a:rPr>
              <a:t>5.</a:t>
            </a:r>
            <a:r>
              <a:rPr lang="zh-TW" altLang="zh-TW" sz="1800" dirty="0">
                <a:solidFill>
                  <a:srgbClr val="0000FF"/>
                </a:solidFill>
              </a:rPr>
              <a:t>調解申請不予受理者，免予收費。已繳費者，無息退還所繳調解費之全額。但已通知調解期日者，收取新臺幣</a:t>
            </a:r>
            <a:r>
              <a:rPr lang="en-US" altLang="zh-TW" sz="1800" dirty="0">
                <a:solidFill>
                  <a:srgbClr val="0000FF"/>
                </a:solidFill>
              </a:rPr>
              <a:t>5,000</a:t>
            </a:r>
            <a:r>
              <a:rPr lang="zh-TW" altLang="zh-TW" sz="1800" dirty="0">
                <a:solidFill>
                  <a:srgbClr val="0000FF"/>
                </a:solidFill>
              </a:rPr>
              <a:t>元</a:t>
            </a:r>
            <a:r>
              <a:rPr lang="en-US" altLang="zh-TW" sz="1800" dirty="0">
                <a:solidFill>
                  <a:srgbClr val="0000FF"/>
                </a:solidFill>
              </a:rPr>
              <a:t>(</a:t>
            </a:r>
            <a:r>
              <a:rPr lang="zh-TW" altLang="zh-TW" sz="1800" dirty="0">
                <a:solidFill>
                  <a:srgbClr val="0000FF"/>
                </a:solidFill>
              </a:rPr>
              <a:t>採購履約爭議調解收費辦法第</a:t>
            </a:r>
            <a:r>
              <a:rPr lang="en-US" altLang="zh-TW" sz="1800" dirty="0">
                <a:solidFill>
                  <a:srgbClr val="0000FF"/>
                </a:solidFill>
              </a:rPr>
              <a:t>10</a:t>
            </a:r>
            <a:r>
              <a:rPr lang="zh-TW" altLang="zh-TW" sz="1800" dirty="0">
                <a:solidFill>
                  <a:srgbClr val="0000FF"/>
                </a:solidFill>
              </a:rPr>
              <a:t>條</a:t>
            </a:r>
            <a:r>
              <a:rPr lang="en-US" altLang="zh-TW" sz="1800" dirty="0">
                <a:solidFill>
                  <a:srgbClr val="0000FF"/>
                </a:solidFill>
              </a:rPr>
              <a:t>)</a:t>
            </a:r>
            <a:r>
              <a:rPr lang="zh-TW" altLang="zh-TW" sz="1800" dirty="0">
                <a:solidFill>
                  <a:srgbClr val="0000FF"/>
                </a:solidFill>
              </a:rPr>
              <a:t>。</a:t>
            </a:r>
          </a:p>
        </p:txBody>
      </p:sp>
      <p:sp>
        <p:nvSpPr>
          <p:cNvPr id="3277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B7AA02A2-5E13-41AF-A4A3-A5579ABBEDC1}" type="slidenum">
              <a:rPr kumimoji="0" lang="en-US" altLang="zh-TW" sz="1000" smtClean="0"/>
              <a:pPr eaLnBrk="1" hangingPunct="1">
                <a:spcBef>
                  <a:spcPct val="0"/>
                </a:spcBef>
                <a:buClrTx/>
                <a:buSzTx/>
                <a:buFontTx/>
                <a:buNone/>
              </a:pPr>
              <a:t>35</a:t>
            </a:fld>
            <a:endParaRPr kumimoji="0" lang="en-US" altLang="zh-TW" sz="10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611560" y="651669"/>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3795" name="Rectangle 3"/>
          <p:cNvSpPr>
            <a:spLocks noGrp="1" noChangeArrowheads="1"/>
          </p:cNvSpPr>
          <p:nvPr>
            <p:ph type="body" idx="1"/>
          </p:nvPr>
        </p:nvSpPr>
        <p:spPr>
          <a:xfrm>
            <a:off x="755576" y="1124744"/>
            <a:ext cx="8208911" cy="4824535"/>
          </a:xfrm>
        </p:spPr>
        <p:txBody>
          <a:bodyPr/>
          <a:lstStyle/>
          <a:p>
            <a:pPr marL="0" indent="0">
              <a:buNone/>
            </a:pPr>
            <a:r>
              <a:rPr lang="en-US" altLang="zh-TW" sz="2400" b="1" dirty="0">
                <a:solidFill>
                  <a:srgbClr val="0000FF"/>
                </a:solidFill>
              </a:rPr>
              <a:t>3.2.4</a:t>
            </a:r>
            <a:r>
              <a:rPr lang="zh-TW" altLang="zh-TW" sz="2400" b="1" dirty="0">
                <a:solidFill>
                  <a:srgbClr val="0000FF"/>
                </a:solidFill>
              </a:rPr>
              <a:t>調解程序之審查與進行</a:t>
            </a:r>
            <a:endParaRPr lang="zh-TW" altLang="zh-TW" sz="2400" dirty="0">
              <a:solidFill>
                <a:srgbClr val="0000FF"/>
              </a:solidFill>
            </a:endParaRPr>
          </a:p>
          <a:p>
            <a:r>
              <a:rPr lang="en-US" altLang="zh-TW" sz="2400" dirty="0">
                <a:solidFill>
                  <a:srgbClr val="0000FF"/>
                </a:solidFill>
              </a:rPr>
              <a:t>1.</a:t>
            </a:r>
            <a:r>
              <a:rPr lang="zh-TW" altLang="zh-TW" sz="2400" dirty="0">
                <a:solidFill>
                  <a:srgbClr val="0000FF"/>
                </a:solidFill>
              </a:rPr>
              <a:t>調解不受理</a:t>
            </a:r>
          </a:p>
          <a:p>
            <a:r>
              <a:rPr lang="zh-TW" altLang="zh-TW" sz="2400" dirty="0">
                <a:solidFill>
                  <a:srgbClr val="0000FF"/>
                </a:solidFill>
              </a:rPr>
              <a:t>採購申訴審議委員會認調解之申請，有程序上應予駁回之情形者，如</a:t>
            </a:r>
            <a:r>
              <a:rPr lang="zh-TW" altLang="en-US" sz="2400" dirty="0">
                <a:solidFill>
                  <a:srgbClr val="0000FF"/>
                </a:solidFill>
              </a:rPr>
              <a:t>：</a:t>
            </a:r>
            <a:r>
              <a:rPr lang="zh-TW" altLang="zh-TW" sz="2400" dirty="0">
                <a:solidFill>
                  <a:srgbClr val="0000FF"/>
                </a:solidFill>
              </a:rPr>
              <a:t>「未繳納調解費」、「當事人不適格」、「已提起仲裁、民事訴訟者」、「曾經法院判決確定者」、「經法定其他調解機關調解未成立者」、「申請調解不合程式不能補正，或可補正而逾期未補正者」、「廠商不同意調解者」等，</a:t>
            </a:r>
            <a:r>
              <a:rPr lang="zh-TW" altLang="en-US" sz="2400" dirty="0">
                <a:solidFill>
                  <a:srgbClr val="0000FF"/>
                </a:solidFill>
              </a:rPr>
              <a:t>由</a:t>
            </a:r>
            <a:r>
              <a:rPr lang="zh-TW" altLang="en-US" sz="2400" dirty="0">
                <a:solidFill>
                  <a:srgbClr val="FF0000"/>
                </a:solidFill>
              </a:rPr>
              <a:t>採購申訴審議</a:t>
            </a:r>
            <a:r>
              <a:rPr lang="zh-TW" altLang="zh-TW" sz="2400" dirty="0">
                <a:solidFill>
                  <a:srgbClr val="0000FF"/>
                </a:solidFill>
              </a:rPr>
              <a:t>委員會議為不受理決議。</a:t>
            </a:r>
          </a:p>
          <a:p>
            <a:r>
              <a:rPr lang="en-US" altLang="zh-TW" sz="2400" dirty="0">
                <a:solidFill>
                  <a:srgbClr val="0000FF"/>
                </a:solidFill>
              </a:rPr>
              <a:t>2.</a:t>
            </a:r>
            <a:r>
              <a:rPr lang="zh-TW" altLang="zh-TW" sz="2400" dirty="0">
                <a:solidFill>
                  <a:srgbClr val="0000FF"/>
                </a:solidFill>
              </a:rPr>
              <a:t>指定調解期日</a:t>
            </a:r>
          </a:p>
          <a:p>
            <a:r>
              <a:rPr lang="zh-TW" altLang="zh-TW" sz="2400" dirty="0">
                <a:solidFill>
                  <a:srgbClr val="0000FF"/>
                </a:solidFill>
              </a:rPr>
              <a:t>除調解申請不受理者外，採購申訴審議委員會主任委員應指定委員</a:t>
            </a:r>
            <a:r>
              <a:rPr lang="en-US" altLang="zh-TW" sz="2400" dirty="0">
                <a:solidFill>
                  <a:srgbClr val="0000FF"/>
                </a:solidFill>
              </a:rPr>
              <a:t>1</a:t>
            </a:r>
            <a:r>
              <a:rPr lang="zh-TW" altLang="zh-TW" sz="2400" dirty="0">
                <a:solidFill>
                  <a:srgbClr val="0000FF"/>
                </a:solidFill>
              </a:rPr>
              <a:t>至</a:t>
            </a:r>
            <a:r>
              <a:rPr lang="en-US" altLang="zh-TW" sz="2400" dirty="0">
                <a:solidFill>
                  <a:srgbClr val="0000FF"/>
                </a:solidFill>
              </a:rPr>
              <a:t>3</a:t>
            </a:r>
            <a:r>
              <a:rPr lang="zh-TW" altLang="zh-TW" sz="2400" dirty="0">
                <a:solidFill>
                  <a:srgbClr val="0000FF"/>
                </a:solidFill>
              </a:rPr>
              <a:t>人為調解委員，速定調解期日，將期日通知書，於調解期日前，一併送達於兩造當事人或其代理人，通知其於期日到場，並得按事件需要，指定諮詢委員若干人，以備諮詢。</a:t>
            </a:r>
          </a:p>
        </p:txBody>
      </p:sp>
      <p:sp>
        <p:nvSpPr>
          <p:cNvPr id="3379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B2F3FB5-A22A-4D58-AACE-B800249E25B4}" type="slidenum">
              <a:rPr kumimoji="0" lang="en-US" altLang="zh-TW" sz="1000" smtClean="0"/>
              <a:pPr eaLnBrk="1" hangingPunct="1">
                <a:spcBef>
                  <a:spcPct val="0"/>
                </a:spcBef>
                <a:buClrTx/>
                <a:buSzTx/>
                <a:buFontTx/>
                <a:buNone/>
              </a:pPr>
              <a:t>36</a:t>
            </a:fld>
            <a:endParaRPr kumimoji="0" lang="en-US" altLang="zh-TW" sz="10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611560"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4819" name="Rectangle 3"/>
          <p:cNvSpPr>
            <a:spLocks noGrp="1" noChangeArrowheads="1"/>
          </p:cNvSpPr>
          <p:nvPr>
            <p:ph type="body" idx="1"/>
          </p:nvPr>
        </p:nvSpPr>
        <p:spPr>
          <a:xfrm>
            <a:off x="611560" y="1196753"/>
            <a:ext cx="8353053" cy="4176936"/>
          </a:xfrm>
        </p:spPr>
        <p:txBody>
          <a:bodyPr/>
          <a:lstStyle/>
          <a:p>
            <a:pPr marL="0" indent="0">
              <a:buNone/>
            </a:pPr>
            <a:r>
              <a:rPr lang="en-US" altLang="zh-TW" sz="2000" b="1" dirty="0">
                <a:solidFill>
                  <a:srgbClr val="0000FF"/>
                </a:solidFill>
              </a:rPr>
              <a:t>3.2.4</a:t>
            </a:r>
            <a:r>
              <a:rPr lang="zh-TW" altLang="zh-TW" sz="2000" b="1" dirty="0">
                <a:solidFill>
                  <a:srgbClr val="0000FF"/>
                </a:solidFill>
              </a:rPr>
              <a:t>調解程序之審查與進行</a:t>
            </a:r>
            <a:endParaRPr lang="zh-TW" altLang="zh-TW" sz="2000" dirty="0">
              <a:solidFill>
                <a:srgbClr val="0000FF"/>
              </a:solidFill>
            </a:endParaRPr>
          </a:p>
          <a:p>
            <a:r>
              <a:rPr lang="en-US" altLang="zh-TW" sz="2000" dirty="0">
                <a:solidFill>
                  <a:srgbClr val="0000FF"/>
                </a:solidFill>
              </a:rPr>
              <a:t>3.</a:t>
            </a:r>
            <a:r>
              <a:rPr lang="zh-TW" altLang="zh-TW" sz="2000" dirty="0">
                <a:solidFill>
                  <a:srgbClr val="0000FF"/>
                </a:solidFill>
              </a:rPr>
              <a:t>調解之處所及形式</a:t>
            </a:r>
          </a:p>
          <a:p>
            <a:r>
              <a:rPr lang="zh-TW" altLang="zh-TW" sz="2000" dirty="0">
                <a:solidFill>
                  <a:srgbClr val="0000FF"/>
                </a:solidFill>
              </a:rPr>
              <a:t>調解程序由採購申訴審議委員會於委員會所設地點行之，必要時，亦得於其他適當處所</a:t>
            </a:r>
            <a:r>
              <a:rPr lang="en-US" altLang="zh-TW" sz="2000" dirty="0">
                <a:solidFill>
                  <a:srgbClr val="0000FF"/>
                </a:solidFill>
              </a:rPr>
              <a:t>(</a:t>
            </a:r>
            <a:r>
              <a:rPr lang="zh-TW" altLang="zh-TW" sz="2000" dirty="0">
                <a:solidFill>
                  <a:srgbClr val="0000FF"/>
                </a:solidFill>
              </a:rPr>
              <a:t>如於勘驗現場者是</a:t>
            </a:r>
            <a:r>
              <a:rPr lang="en-US" altLang="zh-TW" sz="2000" dirty="0">
                <a:solidFill>
                  <a:srgbClr val="0000FF"/>
                </a:solidFill>
              </a:rPr>
              <a:t>)</a:t>
            </a:r>
            <a:r>
              <a:rPr lang="zh-TW" altLang="zh-TW" sz="2000" dirty="0">
                <a:solidFill>
                  <a:srgbClr val="0000FF"/>
                </a:solidFill>
              </a:rPr>
              <a:t>行之。且調解時，以不公開為原則，是否公開由調解委員決定。</a:t>
            </a:r>
          </a:p>
          <a:p>
            <a:r>
              <a:rPr lang="en-US" altLang="zh-TW" sz="2000" dirty="0">
                <a:solidFill>
                  <a:srgbClr val="0000FF"/>
                </a:solidFill>
              </a:rPr>
              <a:t>4.</a:t>
            </a:r>
            <a:r>
              <a:rPr lang="zh-TW" altLang="zh-TW" sz="2000" dirty="0">
                <a:solidFill>
                  <a:srgbClr val="0000FF"/>
                </a:solidFill>
              </a:rPr>
              <a:t>調解程序中之處置</a:t>
            </a:r>
          </a:p>
          <a:p>
            <a:r>
              <a:rPr lang="en-US" altLang="zh-TW" sz="2000" dirty="0">
                <a:solidFill>
                  <a:srgbClr val="0000FF"/>
                </a:solidFill>
              </a:rPr>
              <a:t>(1)</a:t>
            </a:r>
            <a:r>
              <a:rPr lang="zh-TW" altLang="zh-TW" sz="2000" dirty="0">
                <a:solidFill>
                  <a:srgbClr val="0000FF"/>
                </a:solidFill>
              </a:rPr>
              <a:t>通知當事人到場而未到場之處置</a:t>
            </a:r>
            <a:r>
              <a:rPr lang="zh-TW" altLang="en-US" sz="2000" dirty="0">
                <a:solidFill>
                  <a:srgbClr val="0000FF"/>
                </a:solidFill>
              </a:rPr>
              <a:t>：</a:t>
            </a:r>
            <a:r>
              <a:rPr lang="zh-TW" altLang="zh-TW" sz="2000" dirty="0">
                <a:solidFill>
                  <a:srgbClr val="0000FF"/>
                </a:solidFill>
              </a:rPr>
              <a:t>當事人兩造或一造於期日未到場者，調解委員酌量情形，得視為調解不成立</a:t>
            </a:r>
            <a:r>
              <a:rPr lang="en-US" altLang="zh-TW" sz="2000" dirty="0">
                <a:solidFill>
                  <a:srgbClr val="0000FF"/>
                </a:solidFill>
              </a:rPr>
              <a:t>(</a:t>
            </a:r>
            <a:r>
              <a:rPr lang="zh-TW" altLang="zh-TW" sz="2000" dirty="0">
                <a:solidFill>
                  <a:srgbClr val="0000FF"/>
                </a:solidFill>
              </a:rPr>
              <a:t>工程採購及技術服務採購之調解除外</a:t>
            </a:r>
            <a:r>
              <a:rPr lang="en-US" altLang="zh-TW" sz="2000" dirty="0">
                <a:solidFill>
                  <a:srgbClr val="0000FF"/>
                </a:solidFill>
              </a:rPr>
              <a:t>)</a:t>
            </a:r>
            <a:r>
              <a:rPr lang="zh-TW" altLang="zh-TW" sz="2000" dirty="0">
                <a:solidFill>
                  <a:srgbClr val="0000FF"/>
                </a:solidFill>
              </a:rPr>
              <a:t>或另定調解期日。</a:t>
            </a:r>
          </a:p>
          <a:p>
            <a:r>
              <a:rPr lang="en-US" altLang="zh-TW" sz="2000" dirty="0">
                <a:solidFill>
                  <a:srgbClr val="0000FF"/>
                </a:solidFill>
              </a:rPr>
              <a:t>(2)</a:t>
            </a:r>
            <a:r>
              <a:rPr lang="zh-TW" altLang="en-US" sz="2000" dirty="0">
                <a:solidFill>
                  <a:srgbClr val="0000FF"/>
                </a:solidFill>
              </a:rPr>
              <a:t>通知第三人參加調解：就調解事件有法律上利害關係之第三人，調解委員得依職權審酌通知請其參加調解程序。</a:t>
            </a:r>
            <a:endParaRPr lang="zh-TW" altLang="zh-TW" sz="2000" dirty="0">
              <a:solidFill>
                <a:srgbClr val="0000FF"/>
              </a:solidFill>
            </a:endParaRPr>
          </a:p>
          <a:p>
            <a:r>
              <a:rPr lang="en-US" altLang="zh-TW" sz="2000" dirty="0">
                <a:solidFill>
                  <a:srgbClr val="0000FF"/>
                </a:solidFill>
              </a:rPr>
              <a:t>(3)</a:t>
            </a:r>
            <a:r>
              <a:rPr lang="zh-TW" altLang="zh-TW" sz="2000" dirty="0">
                <a:solidFill>
                  <a:srgbClr val="0000FF"/>
                </a:solidFill>
              </a:rPr>
              <a:t>調查證據</a:t>
            </a:r>
            <a:r>
              <a:rPr lang="zh-TW" altLang="en-US" sz="2000" dirty="0">
                <a:solidFill>
                  <a:srgbClr val="0000FF"/>
                </a:solidFill>
              </a:rPr>
              <a:t>：</a:t>
            </a:r>
            <a:r>
              <a:rPr lang="zh-TW" altLang="zh-TW" sz="2000" dirty="0">
                <a:solidFill>
                  <a:srgbClr val="0000FF"/>
                </a:solidFill>
              </a:rPr>
              <a:t>採購申訴審議委員會調解委員行調解時，應審究事件關係及兩造爭議之所在，於必要時得調查證據。</a:t>
            </a:r>
          </a:p>
        </p:txBody>
      </p:sp>
      <p:sp>
        <p:nvSpPr>
          <p:cNvPr id="34820"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EC35F5E-865F-40F6-8DBA-18BFDD9FAF31}" type="slidenum">
              <a:rPr kumimoji="0" lang="en-US" altLang="zh-TW" sz="1000" smtClean="0"/>
              <a:pPr eaLnBrk="1" hangingPunct="1">
                <a:spcBef>
                  <a:spcPct val="0"/>
                </a:spcBef>
                <a:buClrTx/>
                <a:buSzTx/>
                <a:buFontTx/>
                <a:buNone/>
              </a:pPr>
              <a:t>37</a:t>
            </a:fld>
            <a:endParaRPr kumimoji="0" lang="en-US" altLang="zh-TW" sz="10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11560"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6867" name="Rectangle 3"/>
          <p:cNvSpPr>
            <a:spLocks noGrp="1" noChangeArrowheads="1"/>
          </p:cNvSpPr>
          <p:nvPr>
            <p:ph type="body" idx="1"/>
          </p:nvPr>
        </p:nvSpPr>
        <p:spPr>
          <a:xfrm>
            <a:off x="900113" y="1196975"/>
            <a:ext cx="8064500" cy="4176713"/>
          </a:xfrm>
        </p:spPr>
        <p:txBody>
          <a:bodyPr/>
          <a:lstStyle/>
          <a:p>
            <a:pPr marL="0" indent="0">
              <a:buNone/>
            </a:pPr>
            <a:r>
              <a:rPr lang="en-US" altLang="zh-TW" sz="1800" b="1" dirty="0">
                <a:solidFill>
                  <a:srgbClr val="0000FF"/>
                </a:solidFill>
              </a:rPr>
              <a:t>3.2.5</a:t>
            </a:r>
            <a:r>
              <a:rPr lang="zh-TW" altLang="zh-TW" sz="1800" b="1" dirty="0">
                <a:solidFill>
                  <a:srgbClr val="0000FF"/>
                </a:solidFill>
              </a:rPr>
              <a:t>調解建議與調解方案</a:t>
            </a:r>
            <a:endParaRPr lang="zh-TW" altLang="zh-TW" sz="1800" dirty="0">
              <a:solidFill>
                <a:srgbClr val="0000FF"/>
              </a:solidFill>
            </a:endParaRPr>
          </a:p>
          <a:p>
            <a:r>
              <a:rPr lang="en-US" altLang="zh-TW" sz="1800" dirty="0">
                <a:solidFill>
                  <a:srgbClr val="0000FF"/>
                </a:solidFill>
              </a:rPr>
              <a:t>1.</a:t>
            </a:r>
            <a:r>
              <a:rPr lang="zh-TW" altLang="zh-TW" sz="1800" dirty="0">
                <a:solidFill>
                  <a:srgbClr val="0000FF"/>
                </a:solidFill>
              </a:rPr>
              <a:t>調解建議</a:t>
            </a:r>
          </a:p>
          <a:p>
            <a:r>
              <a:rPr lang="zh-TW" altLang="zh-TW" sz="1800" dirty="0">
                <a:solidFill>
                  <a:srgbClr val="0000FF"/>
                </a:solidFill>
              </a:rPr>
              <a:t>調解過程中，調解委員得依職權以採購申訴審議委員會名義提出書面調解建議，先送雙方當事人，讓彼等有時間考量。而後，廠商及機關於收受調解建議後之一定期間內，必須函復採購申訴審議委員會是否同意接受調解之建議。又為避免調解程序進行後，機關任意拒絕調解建議，造成雙方時間及資源之浪費，乃規定機關如不同意該建議者，應先報請上級機關核定，並以書面向採購申訴審議委員會及廠商說明理由，以促機關慎重考量該「調解建議」。</a:t>
            </a:r>
          </a:p>
          <a:p>
            <a:r>
              <a:rPr lang="en-US" altLang="zh-TW" sz="1800" dirty="0">
                <a:solidFill>
                  <a:srgbClr val="0000FF"/>
                </a:solidFill>
              </a:rPr>
              <a:t>2.</a:t>
            </a:r>
            <a:r>
              <a:rPr lang="zh-TW" altLang="zh-TW" sz="1800" dirty="0">
                <a:solidFill>
                  <a:srgbClr val="0000FF"/>
                </a:solidFill>
              </a:rPr>
              <a:t>調解方案</a:t>
            </a:r>
          </a:p>
          <a:p>
            <a:r>
              <a:rPr lang="zh-TW" altLang="zh-TW" sz="1800" dirty="0">
                <a:solidFill>
                  <a:srgbClr val="0000FF"/>
                </a:solidFill>
              </a:rPr>
              <a:t>採購申訴審議委員會調解後，當事人不能合意，但已甚接近者，採購申訴審議委員會應斟酌一切情形，並徵詢調解委員之意見，求兩造利益之平衡，於不違反兩造當事人之主要意思範圍內，以職權提出調解方案。前項方案，應以通知書送達於當事人及參加調解之利害關係人」。</a:t>
            </a:r>
          </a:p>
          <a:p>
            <a:r>
              <a:rPr lang="zh-TW" altLang="zh-TW" sz="1800" dirty="0">
                <a:solidFill>
                  <a:srgbClr val="0000FF"/>
                </a:solidFill>
              </a:rPr>
              <a:t>當事人或利害關係人對於前開之調解方案，得於送達次日起</a:t>
            </a:r>
            <a:r>
              <a:rPr lang="en-US" altLang="zh-TW" sz="1800" dirty="0">
                <a:solidFill>
                  <a:srgbClr val="0000FF"/>
                </a:solidFill>
              </a:rPr>
              <a:t>10</a:t>
            </a:r>
            <a:r>
              <a:rPr lang="zh-TW" altLang="zh-TW" sz="1800" dirty="0">
                <a:solidFill>
                  <a:srgbClr val="0000FF"/>
                </a:solidFill>
              </a:rPr>
              <a:t>日內之不變期間內，向採購申訴審議委員會提出異議。當事人或利害關係人於前項期間內提出異議者，視為調解不成立；其未於前項期間提出異議者，視為已依該方案成立。</a:t>
            </a:r>
          </a:p>
        </p:txBody>
      </p:sp>
      <p:sp>
        <p:nvSpPr>
          <p:cNvPr id="3686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9E015B61-4B22-4484-9687-BCCA0CB39F99}" type="slidenum">
              <a:rPr kumimoji="0" lang="en-US" altLang="zh-TW" sz="1000" smtClean="0"/>
              <a:pPr eaLnBrk="1" hangingPunct="1">
                <a:spcBef>
                  <a:spcPct val="0"/>
                </a:spcBef>
                <a:buClrTx/>
                <a:buSzTx/>
                <a:buFontTx/>
                <a:buNone/>
              </a:pPr>
              <a:t>38</a:t>
            </a:fld>
            <a:endParaRPr kumimoji="0" lang="en-US" altLang="zh-TW" sz="10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83568"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7891" name="Rectangle 3"/>
          <p:cNvSpPr>
            <a:spLocks noGrp="1" noChangeArrowheads="1"/>
          </p:cNvSpPr>
          <p:nvPr>
            <p:ph type="body" idx="1"/>
          </p:nvPr>
        </p:nvSpPr>
        <p:spPr>
          <a:xfrm>
            <a:off x="611560" y="1125538"/>
            <a:ext cx="8353053" cy="4248150"/>
          </a:xfrm>
        </p:spPr>
        <p:txBody>
          <a:bodyPr/>
          <a:lstStyle/>
          <a:p>
            <a:pPr marL="0" indent="0">
              <a:buNone/>
            </a:pPr>
            <a:r>
              <a:rPr lang="en-US" altLang="zh-TW" sz="1600" b="1" dirty="0">
                <a:solidFill>
                  <a:srgbClr val="0000FF"/>
                </a:solidFill>
              </a:rPr>
              <a:t>3.3</a:t>
            </a:r>
            <a:r>
              <a:rPr lang="zh-TW" altLang="zh-TW" sz="1600" b="1" dirty="0">
                <a:solidFill>
                  <a:srgbClr val="0000FF"/>
                </a:solidFill>
              </a:rPr>
              <a:t>調解之效力</a:t>
            </a:r>
            <a:endParaRPr lang="zh-TW" altLang="zh-TW" sz="1600" dirty="0">
              <a:solidFill>
                <a:srgbClr val="0000FF"/>
              </a:solidFill>
            </a:endParaRPr>
          </a:p>
          <a:p>
            <a:r>
              <a:rPr lang="en-US" altLang="zh-TW" sz="1600" b="1" dirty="0"/>
              <a:t>3.3.1</a:t>
            </a:r>
            <a:r>
              <a:rPr lang="zh-TW" altLang="zh-TW" sz="1600" b="1" dirty="0"/>
              <a:t>調解成立</a:t>
            </a:r>
            <a:endParaRPr lang="zh-TW" altLang="zh-TW" sz="1600" dirty="0"/>
          </a:p>
          <a:p>
            <a:r>
              <a:rPr lang="zh-TW" altLang="zh-TW" sz="1600" dirty="0"/>
              <a:t>按採購申訴審議委員會辦理履約爭議調解，其效力準用民事訴訟法有關調解之規定</a:t>
            </a:r>
            <a:r>
              <a:rPr lang="en-US" altLang="zh-TW" sz="1600" dirty="0"/>
              <a:t>(</a:t>
            </a:r>
            <a:r>
              <a:rPr lang="zh-TW" altLang="zh-TW" sz="1600" dirty="0"/>
              <a:t>本法第</a:t>
            </a:r>
            <a:r>
              <a:rPr lang="en-US" altLang="zh-TW" sz="1600" dirty="0"/>
              <a:t>85</a:t>
            </a:r>
            <a:r>
              <a:rPr lang="zh-TW" altLang="zh-TW" sz="1600" dirty="0"/>
              <a:t>條之</a:t>
            </a:r>
            <a:r>
              <a:rPr lang="en-US" altLang="zh-TW" sz="1600" dirty="0"/>
              <a:t>1</a:t>
            </a:r>
            <a:r>
              <a:rPr lang="zh-TW" altLang="zh-TW" sz="1600" dirty="0"/>
              <a:t>第</a:t>
            </a:r>
            <a:r>
              <a:rPr lang="en-US" altLang="zh-TW" sz="1600" dirty="0"/>
              <a:t>3</a:t>
            </a:r>
            <a:r>
              <a:rPr lang="zh-TW" altLang="zh-TW" sz="1600" dirty="0"/>
              <a:t>項</a:t>
            </a:r>
            <a:r>
              <a:rPr lang="en-US" altLang="zh-TW" sz="1600" dirty="0"/>
              <a:t>)</a:t>
            </a:r>
            <a:r>
              <a:rPr lang="zh-TW" altLang="zh-TW" sz="1600" dirty="0"/>
              <a:t>，而調解經當事人合意而成立，「調解成立者，與訴訟上和解有同一效力」。「訴訟上和解與確定判決有同一效力」</a:t>
            </a:r>
            <a:r>
              <a:rPr lang="en-US" altLang="zh-TW" sz="1600" dirty="0"/>
              <a:t>(</a:t>
            </a:r>
            <a:r>
              <a:rPr lang="zh-TW" altLang="zh-TW" sz="1600" dirty="0"/>
              <a:t>民事訴訟法第</a:t>
            </a:r>
            <a:r>
              <a:rPr lang="en-US" altLang="zh-TW" sz="1600" dirty="0"/>
              <a:t>380</a:t>
            </a:r>
            <a:r>
              <a:rPr lang="zh-TW" altLang="zh-TW" sz="1600" dirty="0"/>
              <a:t>條第</a:t>
            </a:r>
            <a:r>
              <a:rPr lang="en-US" altLang="zh-TW" sz="1600" dirty="0"/>
              <a:t>1</a:t>
            </a:r>
            <a:r>
              <a:rPr lang="zh-TW" altLang="zh-TW" sz="1600" dirty="0"/>
              <a:t>項、第</a:t>
            </a:r>
            <a:r>
              <a:rPr lang="en-US" altLang="zh-TW" sz="1600" dirty="0"/>
              <a:t>416</a:t>
            </a:r>
            <a:r>
              <a:rPr lang="zh-TW" altLang="zh-TW" sz="1600" dirty="0"/>
              <a:t>條第</a:t>
            </a:r>
            <a:r>
              <a:rPr lang="en-US" altLang="zh-TW" sz="1600" dirty="0"/>
              <a:t>1</a:t>
            </a:r>
            <a:r>
              <a:rPr lang="zh-TW" altLang="zh-TW" sz="1600" dirty="0"/>
              <a:t>項</a:t>
            </a:r>
            <a:r>
              <a:rPr lang="en-US" altLang="zh-TW" sz="1600" dirty="0"/>
              <a:t>)</a:t>
            </a:r>
            <a:r>
              <a:rPr lang="zh-TW" altLang="zh-TW" sz="1600" dirty="0"/>
              <a:t>，故經調解成立者，與確定判決有同一效力。</a:t>
            </a:r>
          </a:p>
          <a:p>
            <a:r>
              <a:rPr lang="en-US" altLang="zh-TW" sz="1600" b="1" dirty="0"/>
              <a:t>3.3.2</a:t>
            </a:r>
            <a:r>
              <a:rPr lang="zh-TW" altLang="zh-TW" sz="1600" b="1" dirty="0"/>
              <a:t>調解不成立</a:t>
            </a:r>
            <a:endParaRPr lang="zh-TW" altLang="zh-TW" sz="1600" dirty="0"/>
          </a:p>
          <a:p>
            <a:r>
              <a:rPr lang="zh-TW" altLang="en-US" sz="1600" dirty="0"/>
              <a:t>雙方</a:t>
            </a:r>
            <a:r>
              <a:rPr lang="zh-TW" altLang="zh-TW" sz="1600" dirty="0"/>
              <a:t>當事人就採購申訴審議委員會所出具之調解建議未能達成合意而調解不成立者，雙方當事人仍得依契約約定或其他法定程序救濟。</a:t>
            </a:r>
            <a:endParaRPr lang="en-US" altLang="zh-TW" sz="1600" dirty="0"/>
          </a:p>
          <a:p>
            <a:r>
              <a:rPr lang="zh-TW" altLang="zh-TW" sz="1600" dirty="0"/>
              <a:t>雙方當事人未於一定期限內就調解建議為同意與否之意思表示，經採購申訴審議委員會再酌定一定期間命其為同意與否之意思表示，逾期仍未回復者，得以該當事人不同意調解建議處理。</a:t>
            </a:r>
            <a:endParaRPr lang="en-US" altLang="zh-TW" sz="1600" dirty="0"/>
          </a:p>
          <a:p>
            <a:r>
              <a:rPr lang="en-US" altLang="zh-TW" sz="1600" b="1" dirty="0"/>
              <a:t>3.3.3</a:t>
            </a:r>
            <a:r>
              <a:rPr lang="zh-TW" altLang="zh-TW" sz="1600" b="1" dirty="0"/>
              <a:t>調解之撤回</a:t>
            </a:r>
            <a:endParaRPr lang="zh-TW" altLang="zh-TW" sz="1600" dirty="0"/>
          </a:p>
          <a:p>
            <a:r>
              <a:rPr lang="zh-TW" altLang="zh-TW" sz="1600" dirty="0"/>
              <a:t>調解之申請，申請人得撤回。調解之申請經撤回者，視為未申請調解。申請人撤回調解之申請，採購申訴審議委員會應通知他造當事人。</a:t>
            </a:r>
          </a:p>
          <a:p>
            <a:r>
              <a:rPr lang="en-US" altLang="zh-TW" sz="1600" b="1" dirty="0"/>
              <a:t>3.3.4</a:t>
            </a:r>
            <a:r>
              <a:rPr lang="zh-TW" altLang="zh-TW" sz="1600" b="1" dirty="0"/>
              <a:t>其他注意事項</a:t>
            </a:r>
            <a:endParaRPr lang="zh-TW" altLang="zh-TW" sz="1600" dirty="0"/>
          </a:p>
          <a:p>
            <a:r>
              <a:rPr lang="zh-TW" altLang="en-US" sz="1600" dirty="0"/>
              <a:t>爭議事件經調解成立時，調解費及其他相關之鑑定費與必要費用之數額及負擔，應記明於調解成立書。如調解不成立，則調解費、鑑定費及其他必要之費用由已繳費之當事人負擔</a:t>
            </a:r>
            <a:r>
              <a:rPr lang="en-US" altLang="zh-TW" sz="1600" dirty="0"/>
              <a:t>(</a:t>
            </a:r>
            <a:r>
              <a:rPr lang="zh-TW" altLang="zh-TW" sz="1600" dirty="0"/>
              <a:t>採購履約爭議調解收費辦法第</a:t>
            </a:r>
            <a:r>
              <a:rPr lang="en-US" altLang="zh-TW" sz="1600" dirty="0"/>
              <a:t>15</a:t>
            </a:r>
            <a:r>
              <a:rPr lang="zh-TW" altLang="zh-TW" sz="1600" dirty="0"/>
              <a:t>條</a:t>
            </a:r>
            <a:r>
              <a:rPr lang="en-US" altLang="zh-TW" sz="1600" dirty="0"/>
              <a:t>)</a:t>
            </a:r>
            <a:r>
              <a:rPr lang="zh-TW" altLang="zh-TW" sz="1600" dirty="0"/>
              <a:t>。</a:t>
            </a:r>
          </a:p>
        </p:txBody>
      </p:sp>
      <p:sp>
        <p:nvSpPr>
          <p:cNvPr id="3789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6DE5E8E-7637-4C1D-AD06-EF06303F9424}" type="slidenum">
              <a:rPr kumimoji="0" lang="en-US" altLang="zh-TW" sz="1000" smtClean="0"/>
              <a:pPr eaLnBrk="1" hangingPunct="1">
                <a:spcBef>
                  <a:spcPct val="0"/>
                </a:spcBef>
                <a:buClrTx/>
                <a:buSzTx/>
                <a:buFontTx/>
                <a:buNone/>
              </a:pPr>
              <a:t>39</a:t>
            </a:fld>
            <a:endParaRPr kumimoji="0" lang="en-US" altLang="zh-TW"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zh-TW" altLang="en-US"/>
              <a:t>課程介紹</a:t>
            </a:r>
            <a:endParaRPr lang="en-US" altLang="zh-TW"/>
          </a:p>
        </p:txBody>
      </p:sp>
      <p:sp>
        <p:nvSpPr>
          <p:cNvPr id="6149" name="投影片編號版面配置區 2"/>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19B98037-6E42-4E8B-BE68-D5DF15618398}" type="slidenum">
              <a:rPr kumimoji="0" lang="en-US" altLang="zh-TW" sz="1000" smtClean="0"/>
              <a:pPr eaLnBrk="1" hangingPunct="1">
                <a:spcBef>
                  <a:spcPct val="0"/>
                </a:spcBef>
                <a:buClrTx/>
                <a:buSzTx/>
                <a:buFontTx/>
                <a:buNone/>
              </a:pPr>
              <a:t>4</a:t>
            </a:fld>
            <a:endParaRPr kumimoji="0" lang="en-US" altLang="zh-TW" sz="1000"/>
          </a:p>
        </p:txBody>
      </p:sp>
      <p:sp>
        <p:nvSpPr>
          <p:cNvPr id="3" name="內容版面配置區 2"/>
          <p:cNvSpPr>
            <a:spLocks noGrp="1"/>
          </p:cNvSpPr>
          <p:nvPr>
            <p:ph idx="1"/>
          </p:nvPr>
        </p:nvSpPr>
        <p:spPr>
          <a:xfrm>
            <a:off x="1331640" y="1484784"/>
            <a:ext cx="7128842" cy="3953173"/>
          </a:xfrm>
        </p:spPr>
        <p:txBody>
          <a:bodyPr/>
          <a:lstStyle/>
          <a:p>
            <a:pPr>
              <a:defRPr/>
            </a:pPr>
            <a:r>
              <a:rPr lang="en-US" altLang="zh-TW" sz="3600" dirty="0">
                <a:solidFill>
                  <a:srgbClr val="0000FF"/>
                </a:solidFill>
              </a:rPr>
              <a:t>2.2</a:t>
            </a:r>
            <a:r>
              <a:rPr lang="zh-TW" altLang="zh-TW" sz="3600" dirty="0">
                <a:solidFill>
                  <a:srgbClr val="0000FF"/>
                </a:solidFill>
              </a:rPr>
              <a:t>申訴之提出及處理</a:t>
            </a:r>
          </a:p>
          <a:p>
            <a:pPr lvl="1">
              <a:defRPr/>
            </a:pPr>
            <a:r>
              <a:rPr lang="en-US" altLang="zh-TW" sz="2800" dirty="0">
                <a:solidFill>
                  <a:srgbClr val="0000FF"/>
                </a:solidFill>
              </a:rPr>
              <a:t>2.2.1</a:t>
            </a:r>
            <a:r>
              <a:rPr lang="zh-TW" altLang="zh-TW" sz="2800" dirty="0">
                <a:solidFill>
                  <a:srgbClr val="0000FF"/>
                </a:solidFill>
              </a:rPr>
              <a:t>提出申訴之事由及期限</a:t>
            </a:r>
          </a:p>
          <a:p>
            <a:pPr lvl="1">
              <a:defRPr/>
            </a:pPr>
            <a:r>
              <a:rPr lang="en-US" altLang="zh-TW" sz="2800" dirty="0">
                <a:solidFill>
                  <a:srgbClr val="0000FF"/>
                </a:solidFill>
              </a:rPr>
              <a:t>2.2.2</a:t>
            </a:r>
            <a:r>
              <a:rPr lang="zh-TW" altLang="zh-TW" sz="2800" dirty="0">
                <a:solidFill>
                  <a:srgbClr val="0000FF"/>
                </a:solidFill>
              </a:rPr>
              <a:t>申訴書狀之撰寫及繳費</a:t>
            </a:r>
          </a:p>
          <a:p>
            <a:pPr lvl="1">
              <a:defRPr/>
            </a:pPr>
            <a:r>
              <a:rPr lang="en-US" altLang="zh-TW" sz="2800" dirty="0">
                <a:solidFill>
                  <a:srgbClr val="0000FF"/>
                </a:solidFill>
              </a:rPr>
              <a:t>2.2.3</a:t>
            </a:r>
            <a:r>
              <a:rPr lang="zh-TW" altLang="zh-TW" sz="2800" dirty="0">
                <a:solidFill>
                  <a:srgbClr val="0000FF"/>
                </a:solidFill>
              </a:rPr>
              <a:t>申訴受理機關</a:t>
            </a:r>
          </a:p>
          <a:p>
            <a:pPr lvl="1">
              <a:defRPr/>
            </a:pPr>
            <a:r>
              <a:rPr lang="en-US" altLang="zh-TW" sz="2800" dirty="0">
                <a:solidFill>
                  <a:srgbClr val="0000FF"/>
                </a:solidFill>
              </a:rPr>
              <a:t>2.2.4</a:t>
            </a:r>
            <a:r>
              <a:rPr lang="zh-TW" altLang="zh-TW" sz="2800" dirty="0">
                <a:solidFill>
                  <a:srgbClr val="0000FF"/>
                </a:solidFill>
              </a:rPr>
              <a:t>採購申訴審議委員會組織</a:t>
            </a:r>
          </a:p>
          <a:p>
            <a:pPr lvl="1">
              <a:defRPr/>
            </a:pPr>
            <a:r>
              <a:rPr lang="en-US" altLang="zh-TW" sz="2800" dirty="0">
                <a:solidFill>
                  <a:srgbClr val="0000FF"/>
                </a:solidFill>
              </a:rPr>
              <a:t>2.2.5</a:t>
            </a:r>
            <a:r>
              <a:rPr lang="zh-TW" altLang="zh-TW" sz="2800" dirty="0">
                <a:solidFill>
                  <a:srgbClr val="0000FF"/>
                </a:solidFill>
              </a:rPr>
              <a:t>申訴審議程序</a:t>
            </a:r>
          </a:p>
          <a:p>
            <a:pPr lvl="1">
              <a:defRPr/>
            </a:pPr>
            <a:r>
              <a:rPr lang="en-US" altLang="zh-TW" sz="2800" dirty="0">
                <a:solidFill>
                  <a:srgbClr val="0000FF"/>
                </a:solidFill>
              </a:rPr>
              <a:t>2.2.6</a:t>
            </a:r>
            <a:r>
              <a:rPr lang="zh-TW" altLang="zh-TW" sz="2800" dirty="0">
                <a:solidFill>
                  <a:srgbClr val="0000FF"/>
                </a:solidFill>
              </a:rPr>
              <a:t>審議判斷效力</a:t>
            </a:r>
          </a:p>
          <a:p>
            <a:pPr lvl="1">
              <a:defRPr/>
            </a:pPr>
            <a:r>
              <a:rPr lang="en-US" altLang="zh-TW" sz="2800" dirty="0">
                <a:solidFill>
                  <a:srgbClr val="0000FF"/>
                </a:solidFill>
              </a:rPr>
              <a:t>2.2.7</a:t>
            </a:r>
            <a:r>
              <a:rPr lang="zh-TW" altLang="zh-TW" sz="2800" dirty="0">
                <a:solidFill>
                  <a:srgbClr val="0000FF"/>
                </a:solidFill>
              </a:rPr>
              <a:t>機關為本法第</a:t>
            </a:r>
            <a:r>
              <a:rPr lang="en-US" altLang="zh-TW" sz="2800" dirty="0">
                <a:solidFill>
                  <a:srgbClr val="0000FF"/>
                </a:solidFill>
              </a:rPr>
              <a:t>101</a:t>
            </a:r>
            <a:r>
              <a:rPr lang="zh-TW" altLang="zh-TW" sz="2800" dirty="0">
                <a:solidFill>
                  <a:srgbClr val="0000FF"/>
                </a:solidFill>
              </a:rPr>
              <a:t>條通知之處理</a:t>
            </a:r>
            <a:endParaRPr lang="en-US" altLang="zh-TW" sz="2800" dirty="0">
              <a:solidFill>
                <a:srgbClr val="0000FF"/>
              </a:solidFill>
            </a:endParaRPr>
          </a:p>
          <a:p>
            <a:pPr lvl="1">
              <a:defRPr/>
            </a:pPr>
            <a:r>
              <a:rPr lang="en-US" altLang="zh-TW" sz="2800" dirty="0">
                <a:solidFill>
                  <a:srgbClr val="0000FF"/>
                </a:solidFill>
              </a:rPr>
              <a:t>2.2.8</a:t>
            </a:r>
            <a:r>
              <a:rPr lang="zh-TW" altLang="zh-TW" sz="2800" dirty="0">
                <a:solidFill>
                  <a:srgbClr val="0000FF"/>
                </a:solidFill>
              </a:rPr>
              <a:t>招標機關之處理</a:t>
            </a:r>
            <a:endParaRPr lang="en-US" altLang="zh-TW" sz="2800" dirty="0">
              <a:solidFill>
                <a:srgbClr val="0000FF"/>
              </a:solidFill>
            </a:endParaRPr>
          </a:p>
        </p:txBody>
      </p:sp>
    </p:spTree>
    <p:extLst>
      <p:ext uri="{BB962C8B-B14F-4D97-AF65-F5344CB8AC3E}">
        <p14:creationId xmlns:p14="http://schemas.microsoft.com/office/powerpoint/2010/main" val="28008973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539552" y="548680"/>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8915" name="Rectangle 3"/>
          <p:cNvSpPr>
            <a:spLocks noGrp="1" noChangeArrowheads="1"/>
          </p:cNvSpPr>
          <p:nvPr>
            <p:ph type="body" idx="1"/>
          </p:nvPr>
        </p:nvSpPr>
        <p:spPr>
          <a:xfrm>
            <a:off x="755650" y="1412875"/>
            <a:ext cx="8208963" cy="3960813"/>
          </a:xfrm>
        </p:spPr>
        <p:txBody>
          <a:bodyPr/>
          <a:lstStyle/>
          <a:p>
            <a:pPr marL="0" indent="0">
              <a:lnSpc>
                <a:spcPct val="150000"/>
              </a:lnSpc>
              <a:buNone/>
            </a:pPr>
            <a:r>
              <a:rPr lang="en-US" altLang="zh-TW" sz="2400" b="1" dirty="0">
                <a:solidFill>
                  <a:srgbClr val="0000FF"/>
                </a:solidFill>
              </a:rPr>
              <a:t>3.4</a:t>
            </a:r>
            <a:r>
              <a:rPr lang="zh-TW" altLang="zh-TW" sz="2400" b="1" dirty="0">
                <a:solidFill>
                  <a:srgbClr val="0000FF"/>
                </a:solidFill>
              </a:rPr>
              <a:t>調解程序之終結</a:t>
            </a:r>
            <a:endParaRPr lang="zh-TW" altLang="zh-TW" sz="2400" dirty="0">
              <a:solidFill>
                <a:srgbClr val="0000FF"/>
              </a:solidFill>
            </a:endParaRPr>
          </a:p>
          <a:p>
            <a:pPr>
              <a:lnSpc>
                <a:spcPct val="150000"/>
              </a:lnSpc>
            </a:pPr>
            <a:r>
              <a:rPr lang="zh-TW" altLang="zh-TW" sz="2400" dirty="0">
                <a:solidFill>
                  <a:srgbClr val="0000FF"/>
                </a:solidFill>
              </a:rPr>
              <a:t>不論調解之結果如何</a:t>
            </a:r>
            <a:r>
              <a:rPr lang="en-US" altLang="zh-TW" sz="2400" dirty="0">
                <a:solidFill>
                  <a:srgbClr val="0000FF"/>
                </a:solidFill>
              </a:rPr>
              <a:t>(</a:t>
            </a:r>
            <a:r>
              <a:rPr lang="zh-TW" altLang="zh-TW" sz="2400" dirty="0">
                <a:solidFill>
                  <a:srgbClr val="0000FF"/>
                </a:solidFill>
              </a:rPr>
              <a:t>成立或不成立</a:t>
            </a:r>
            <a:r>
              <a:rPr lang="en-US" altLang="zh-TW" sz="2400" dirty="0">
                <a:solidFill>
                  <a:srgbClr val="0000FF"/>
                </a:solidFill>
              </a:rPr>
              <a:t>)</a:t>
            </a:r>
            <a:r>
              <a:rPr lang="zh-TW" altLang="zh-TW" sz="2400" dirty="0">
                <a:solidFill>
                  <a:srgbClr val="0000FF"/>
                </a:solidFill>
              </a:rPr>
              <a:t>，只要該程序踐行完畢，調解程序即告終結。廠商不得就相同案件之相同請求，再行提出調解之申請；又依民事訴訟法第</a:t>
            </a:r>
            <a:r>
              <a:rPr lang="en-US" altLang="zh-TW" sz="2400" dirty="0">
                <a:solidFill>
                  <a:srgbClr val="0000FF"/>
                </a:solidFill>
              </a:rPr>
              <a:t>422</a:t>
            </a:r>
            <a:r>
              <a:rPr lang="zh-TW" altLang="zh-TW" sz="2400" dirty="0">
                <a:solidFill>
                  <a:srgbClr val="0000FF"/>
                </a:solidFill>
              </a:rPr>
              <a:t>條規定，調解程序中，調解委員或法官所為之勸導及當事人所為之陳述或讓步，於調解不成立後之本案訴訟，不得採為裁判之基礎。</a:t>
            </a:r>
          </a:p>
        </p:txBody>
      </p:sp>
      <p:sp>
        <p:nvSpPr>
          <p:cNvPr id="3891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4ADB443B-E73B-4620-A984-C423824B2699}" type="slidenum">
              <a:rPr kumimoji="0" lang="en-US" altLang="zh-TW" sz="1000" smtClean="0"/>
              <a:pPr eaLnBrk="1" hangingPunct="1">
                <a:spcBef>
                  <a:spcPct val="0"/>
                </a:spcBef>
                <a:buClrTx/>
                <a:buSzTx/>
                <a:buFontTx/>
                <a:buNone/>
              </a:pPr>
              <a:t>40</a:t>
            </a:fld>
            <a:endParaRPr kumimoji="0" lang="en-US" altLang="zh-TW" sz="100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11560" y="620688"/>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8915" name="Rectangle 3"/>
          <p:cNvSpPr>
            <a:spLocks noGrp="1" noChangeArrowheads="1"/>
          </p:cNvSpPr>
          <p:nvPr>
            <p:ph type="body" idx="1"/>
          </p:nvPr>
        </p:nvSpPr>
        <p:spPr>
          <a:xfrm>
            <a:off x="179512" y="1196752"/>
            <a:ext cx="8674209" cy="3960813"/>
          </a:xfrm>
        </p:spPr>
        <p:txBody>
          <a:bodyPr/>
          <a:lstStyle/>
          <a:p>
            <a:pPr marL="0" indent="0">
              <a:buNone/>
            </a:pPr>
            <a:r>
              <a:rPr lang="en-US" altLang="zh-TW" sz="2000" b="1" dirty="0">
                <a:solidFill>
                  <a:srgbClr val="0000FF"/>
                </a:solidFill>
              </a:rPr>
              <a:t>3.5</a:t>
            </a:r>
            <a:r>
              <a:rPr lang="zh-TW" altLang="zh-TW" sz="2000" b="1" dirty="0">
                <a:solidFill>
                  <a:srgbClr val="0000FF"/>
                </a:solidFill>
              </a:rPr>
              <a:t>調解不成立後之特別規定</a:t>
            </a:r>
            <a:endParaRPr lang="zh-TW" altLang="zh-TW" sz="2000" dirty="0">
              <a:solidFill>
                <a:srgbClr val="0000FF"/>
              </a:solidFill>
            </a:endParaRPr>
          </a:p>
          <a:p>
            <a:r>
              <a:rPr lang="zh-TW" altLang="zh-TW" sz="2000" dirty="0">
                <a:solidFill>
                  <a:srgbClr val="0000FF"/>
                </a:solidFill>
              </a:rPr>
              <a:t>總統於</a:t>
            </a:r>
            <a:r>
              <a:rPr lang="en-US" altLang="zh-TW" sz="2000" dirty="0">
                <a:solidFill>
                  <a:srgbClr val="0000FF"/>
                </a:solidFill>
              </a:rPr>
              <a:t>105</a:t>
            </a:r>
            <a:r>
              <a:rPr lang="zh-TW" altLang="zh-TW" sz="2000" dirty="0">
                <a:solidFill>
                  <a:srgbClr val="0000FF"/>
                </a:solidFill>
              </a:rPr>
              <a:t>年</a:t>
            </a:r>
            <a:r>
              <a:rPr lang="en-US" altLang="zh-TW" sz="2000" dirty="0">
                <a:solidFill>
                  <a:srgbClr val="0000FF"/>
                </a:solidFill>
              </a:rPr>
              <a:t>1</a:t>
            </a:r>
            <a:r>
              <a:rPr lang="zh-TW" altLang="zh-TW" sz="2000" dirty="0">
                <a:solidFill>
                  <a:srgbClr val="0000FF"/>
                </a:solidFill>
              </a:rPr>
              <a:t>月</a:t>
            </a:r>
            <a:r>
              <a:rPr lang="en-US" altLang="zh-TW" sz="2000" dirty="0">
                <a:solidFill>
                  <a:srgbClr val="0000FF"/>
                </a:solidFill>
              </a:rPr>
              <a:t>6</a:t>
            </a:r>
            <a:r>
              <a:rPr lang="zh-TW" altLang="zh-TW" sz="2000" dirty="0">
                <a:solidFill>
                  <a:srgbClr val="0000FF"/>
                </a:solidFill>
              </a:rPr>
              <a:t>日以華總一義字第</a:t>
            </a:r>
            <a:r>
              <a:rPr lang="en-US" altLang="zh-TW" sz="2000" dirty="0">
                <a:solidFill>
                  <a:srgbClr val="0000FF"/>
                </a:solidFill>
              </a:rPr>
              <a:t>10400154101</a:t>
            </a:r>
            <a:r>
              <a:rPr lang="zh-TW" altLang="zh-TW" sz="2000" dirty="0">
                <a:solidFill>
                  <a:srgbClr val="0000FF"/>
                </a:solidFill>
              </a:rPr>
              <a:t>號令修正公布本法第</a:t>
            </a:r>
            <a:r>
              <a:rPr lang="en-US" altLang="zh-TW" sz="2000" dirty="0">
                <a:solidFill>
                  <a:srgbClr val="0000FF"/>
                </a:solidFill>
              </a:rPr>
              <a:t>85</a:t>
            </a:r>
            <a:r>
              <a:rPr lang="zh-TW" altLang="zh-TW" sz="2000" dirty="0">
                <a:solidFill>
                  <a:srgbClr val="0000FF"/>
                </a:solidFill>
              </a:rPr>
              <a:t>條之</a:t>
            </a:r>
            <a:r>
              <a:rPr lang="en-US" altLang="zh-TW" sz="2000" dirty="0">
                <a:solidFill>
                  <a:srgbClr val="0000FF"/>
                </a:solidFill>
              </a:rPr>
              <a:t>1</a:t>
            </a:r>
            <a:r>
              <a:rPr lang="zh-TW" altLang="zh-TW" sz="2000" dirty="0">
                <a:solidFill>
                  <a:srgbClr val="0000FF"/>
                </a:solidFill>
              </a:rPr>
              <a:t>第</a:t>
            </a:r>
            <a:r>
              <a:rPr lang="en-US" altLang="zh-TW" sz="2000" dirty="0">
                <a:solidFill>
                  <a:srgbClr val="0000FF"/>
                </a:solidFill>
              </a:rPr>
              <a:t>2</a:t>
            </a:r>
            <a:r>
              <a:rPr lang="zh-TW" altLang="zh-TW" sz="2000" dirty="0">
                <a:solidFill>
                  <a:srgbClr val="0000FF"/>
                </a:solidFill>
              </a:rPr>
              <a:t>項規定</a:t>
            </a:r>
            <a:r>
              <a:rPr lang="zh-TW" altLang="en-US" sz="2000" dirty="0">
                <a:solidFill>
                  <a:srgbClr val="0000FF"/>
                </a:solidFill>
              </a:rPr>
              <a:t>：</a:t>
            </a:r>
            <a:r>
              <a:rPr lang="zh-TW" altLang="zh-TW" sz="2000" dirty="0">
                <a:solidFill>
                  <a:srgbClr val="0000FF"/>
                </a:solidFill>
              </a:rPr>
              <a:t>「前項調解屬廠商申請者，機關不得拒絕。工程及技術服務採購之調解，採購申訴審議委員會應提出調解建議或調解方案；其因機關不同意致調解不成立者，廠商提付仲裁，機關不得拒絕。」上述修正條文，適用情形僅限於</a:t>
            </a:r>
            <a:r>
              <a:rPr lang="zh-TW" altLang="en-US" sz="2000" dirty="0">
                <a:solidFill>
                  <a:srgbClr val="0000FF"/>
                </a:solidFill>
              </a:rPr>
              <a:t>：</a:t>
            </a:r>
            <a:endParaRPr lang="en-US" altLang="zh-TW" sz="2000" dirty="0">
              <a:solidFill>
                <a:srgbClr val="0000FF"/>
              </a:solidFill>
            </a:endParaRPr>
          </a:p>
          <a:p>
            <a:pPr lvl="1"/>
            <a:r>
              <a:rPr lang="en-US" altLang="zh-TW" sz="2000" dirty="0">
                <a:solidFill>
                  <a:srgbClr val="0000FF"/>
                </a:solidFill>
              </a:rPr>
              <a:t>(1)</a:t>
            </a:r>
            <a:r>
              <a:rPr lang="zh-TW" altLang="zh-TW" sz="2000" dirty="0">
                <a:solidFill>
                  <a:srgbClr val="0000FF"/>
                </a:solidFill>
              </a:rPr>
              <a:t>工程及技術服務採購；</a:t>
            </a:r>
            <a:endParaRPr lang="en-US" altLang="zh-TW" sz="2000" dirty="0">
              <a:solidFill>
                <a:srgbClr val="0000FF"/>
              </a:solidFill>
            </a:endParaRPr>
          </a:p>
          <a:p>
            <a:pPr lvl="1"/>
            <a:r>
              <a:rPr lang="en-US" altLang="zh-TW" sz="2000" dirty="0">
                <a:solidFill>
                  <a:srgbClr val="0000FF"/>
                </a:solidFill>
              </a:rPr>
              <a:t>(2)</a:t>
            </a:r>
            <a:r>
              <a:rPr lang="zh-TW" altLang="zh-TW" sz="2000" dirty="0">
                <a:solidFill>
                  <a:srgbClr val="0000FF"/>
                </a:solidFill>
              </a:rPr>
              <a:t>須向採購申訴審議委員會申請調解；</a:t>
            </a:r>
            <a:endParaRPr lang="en-US" altLang="zh-TW" sz="2000" dirty="0">
              <a:solidFill>
                <a:srgbClr val="0000FF"/>
              </a:solidFill>
            </a:endParaRPr>
          </a:p>
          <a:p>
            <a:pPr lvl="1"/>
            <a:r>
              <a:rPr lang="en-US" altLang="zh-TW" sz="2000" dirty="0">
                <a:solidFill>
                  <a:srgbClr val="0000FF"/>
                </a:solidFill>
              </a:rPr>
              <a:t>(3)</a:t>
            </a:r>
            <a:r>
              <a:rPr lang="zh-TW" altLang="zh-TW" sz="2000" dirty="0">
                <a:solidFill>
                  <a:srgbClr val="0000FF"/>
                </a:solidFill>
              </a:rPr>
              <a:t>採購申訴審議委員會應提出調解建議或調解方案；</a:t>
            </a:r>
            <a:endParaRPr lang="en-US" altLang="zh-TW" sz="2000" dirty="0">
              <a:solidFill>
                <a:srgbClr val="0000FF"/>
              </a:solidFill>
            </a:endParaRPr>
          </a:p>
          <a:p>
            <a:pPr lvl="1"/>
            <a:r>
              <a:rPr lang="en-US" altLang="zh-TW" sz="2000" dirty="0">
                <a:solidFill>
                  <a:srgbClr val="0000FF"/>
                </a:solidFill>
              </a:rPr>
              <a:t>(4)</a:t>
            </a:r>
            <a:r>
              <a:rPr lang="zh-TW" altLang="zh-TW" sz="2000" dirty="0">
                <a:solidFill>
                  <a:srgbClr val="0000FF"/>
                </a:solidFill>
              </a:rPr>
              <a:t>調解不成立係因機關不接受採購申訴審議委員會提出調解建議或調解方案所致；</a:t>
            </a:r>
            <a:endParaRPr lang="en-US" altLang="zh-TW" sz="2000" dirty="0">
              <a:solidFill>
                <a:srgbClr val="0000FF"/>
              </a:solidFill>
            </a:endParaRPr>
          </a:p>
          <a:p>
            <a:pPr lvl="1"/>
            <a:r>
              <a:rPr lang="en-US" altLang="zh-TW" sz="2000" dirty="0">
                <a:solidFill>
                  <a:srgbClr val="0000FF"/>
                </a:solidFill>
              </a:rPr>
              <a:t>(5)</a:t>
            </a:r>
            <a:r>
              <a:rPr lang="zh-TW" altLang="zh-TW" sz="2000" dirty="0">
                <a:solidFill>
                  <a:srgbClr val="0000FF"/>
                </a:solidFill>
              </a:rPr>
              <a:t>廠商提付仲裁。</a:t>
            </a:r>
            <a:endParaRPr lang="en-US" altLang="zh-TW" sz="2000" dirty="0">
              <a:solidFill>
                <a:srgbClr val="0000FF"/>
              </a:solidFill>
            </a:endParaRPr>
          </a:p>
          <a:p>
            <a:r>
              <a:rPr lang="zh-TW" altLang="zh-TW" sz="2000" dirty="0">
                <a:solidFill>
                  <a:srgbClr val="0000FF"/>
                </a:solidFill>
              </a:rPr>
              <a:t>如前開要件有其一不符者，即無本修正條文之適用。</a:t>
            </a:r>
          </a:p>
        </p:txBody>
      </p:sp>
      <p:sp>
        <p:nvSpPr>
          <p:cNvPr id="3891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4ADB443B-E73B-4620-A984-C423824B2699}" type="slidenum">
              <a:rPr kumimoji="0" lang="en-US" altLang="zh-TW" sz="1000" smtClean="0"/>
              <a:pPr eaLnBrk="1" hangingPunct="1">
                <a:spcBef>
                  <a:spcPct val="0"/>
                </a:spcBef>
                <a:buClrTx/>
                <a:buSzTx/>
                <a:buFontTx/>
                <a:buNone/>
              </a:pPr>
              <a:t>41</a:t>
            </a:fld>
            <a:endParaRPr kumimoji="0" lang="en-US" altLang="zh-TW" sz="1000"/>
          </a:p>
        </p:txBody>
      </p:sp>
      <p:sp>
        <p:nvSpPr>
          <p:cNvPr id="2" name="矩形 1"/>
          <p:cNvSpPr/>
          <p:nvPr/>
        </p:nvSpPr>
        <p:spPr>
          <a:xfrm>
            <a:off x="6732240" y="4869160"/>
            <a:ext cx="2232248" cy="1077218"/>
          </a:xfrm>
          <a:prstGeom prst="rect">
            <a:avLst/>
          </a:prstGeom>
        </p:spPr>
        <p:txBody>
          <a:bodyPr wrap="square">
            <a:spAutoFit/>
          </a:bodyPr>
          <a:lstStyle/>
          <a:p>
            <a:r>
              <a:rPr lang="en-US" altLang="zh-TW" sz="1600" dirty="0">
                <a:solidFill>
                  <a:srgbClr val="FF0000"/>
                </a:solidFill>
                <a:latin typeface="+mn-lt"/>
              </a:rPr>
              <a:t>1.</a:t>
            </a:r>
            <a:r>
              <a:rPr lang="zh-TW" altLang="en-US" sz="1600" dirty="0">
                <a:solidFill>
                  <a:srgbClr val="FF0000"/>
                </a:solidFill>
                <a:latin typeface="+mn-lt"/>
              </a:rPr>
              <a:t>中華民國仲裁協會</a:t>
            </a:r>
          </a:p>
          <a:p>
            <a:r>
              <a:rPr lang="en-US" altLang="zh-TW" sz="1600" dirty="0">
                <a:solidFill>
                  <a:srgbClr val="FF0000"/>
                </a:solidFill>
                <a:latin typeface="+mn-lt"/>
              </a:rPr>
              <a:t>2.</a:t>
            </a:r>
            <a:r>
              <a:rPr lang="zh-TW" altLang="en-US" sz="1600" dirty="0">
                <a:solidFill>
                  <a:srgbClr val="FF0000"/>
                </a:solidFill>
                <a:latin typeface="+mn-lt"/>
              </a:rPr>
              <a:t>臺灣仲裁協會</a:t>
            </a:r>
          </a:p>
          <a:p>
            <a:r>
              <a:rPr lang="en-US" altLang="zh-TW" sz="1600" dirty="0">
                <a:solidFill>
                  <a:srgbClr val="FF0000"/>
                </a:solidFill>
                <a:latin typeface="+mn-lt"/>
              </a:rPr>
              <a:t>3.</a:t>
            </a:r>
            <a:r>
              <a:rPr lang="zh-TW" altLang="en-US" sz="1600" dirty="0">
                <a:solidFill>
                  <a:srgbClr val="FF0000"/>
                </a:solidFill>
                <a:latin typeface="+mn-lt"/>
              </a:rPr>
              <a:t>中華工程仲裁協會</a:t>
            </a:r>
            <a:endParaRPr lang="en-US" altLang="zh-TW" sz="1600" dirty="0">
              <a:solidFill>
                <a:srgbClr val="FF0000"/>
              </a:solidFill>
              <a:latin typeface="+mn-lt"/>
            </a:endParaRPr>
          </a:p>
          <a:p>
            <a:r>
              <a:rPr lang="en-US" altLang="zh-TW" sz="1600" dirty="0">
                <a:solidFill>
                  <a:srgbClr val="FF0000"/>
                </a:solidFill>
                <a:latin typeface="+mn-lt"/>
              </a:rPr>
              <a:t>4.</a:t>
            </a:r>
            <a:r>
              <a:rPr lang="zh-TW" altLang="en-US" sz="1600" dirty="0">
                <a:solidFill>
                  <a:srgbClr val="FF0000"/>
                </a:solidFill>
                <a:latin typeface="+mn-lt"/>
              </a:rPr>
              <a:t>中華不動產仲裁協會</a:t>
            </a:r>
          </a:p>
        </p:txBody>
      </p:sp>
    </p:spTree>
    <p:extLst>
      <p:ext uri="{BB962C8B-B14F-4D97-AF65-F5344CB8AC3E}">
        <p14:creationId xmlns:p14="http://schemas.microsoft.com/office/powerpoint/2010/main" val="341271560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79512" y="164923"/>
            <a:ext cx="5040312" cy="473075"/>
          </a:xfrm>
        </p:spPr>
        <p:txBody>
          <a:bodyPr/>
          <a:lstStyle/>
          <a:p>
            <a:pPr eaLnBrk="1" hangingPunct="1"/>
            <a:r>
              <a:rPr lang="zh-TW" altLang="zh-TW" dirty="0"/>
              <a:t>三、調解程序</a:t>
            </a:r>
            <a:endParaRPr lang="zh-TW" altLang="en-US" dirty="0">
              <a:latin typeface="標楷體" pitchFamily="65" charset="-120"/>
            </a:endParaRPr>
          </a:p>
        </p:txBody>
      </p:sp>
      <p:sp>
        <p:nvSpPr>
          <p:cNvPr id="38916"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4ADB443B-E73B-4620-A984-C423824B2699}" type="slidenum">
              <a:rPr kumimoji="0" lang="en-US" altLang="zh-TW" sz="1000" smtClean="0"/>
              <a:pPr eaLnBrk="1" hangingPunct="1">
                <a:spcBef>
                  <a:spcPct val="0"/>
                </a:spcBef>
                <a:buClrTx/>
                <a:buSzTx/>
                <a:buFontTx/>
                <a:buNone/>
              </a:pPr>
              <a:t>42</a:t>
            </a:fld>
            <a:endParaRPr kumimoji="0" lang="en-US" altLang="zh-TW" sz="1000"/>
          </a:p>
        </p:txBody>
      </p:sp>
      <p:pic>
        <p:nvPicPr>
          <p:cNvPr id="4" name="圖片 3"/>
          <p:cNvPicPr>
            <a:picLocks noChangeAspect="1"/>
          </p:cNvPicPr>
          <p:nvPr/>
        </p:nvPicPr>
        <p:blipFill>
          <a:blip r:embed="rId3"/>
          <a:stretch>
            <a:fillRect/>
          </a:stretch>
        </p:blipFill>
        <p:spPr>
          <a:xfrm>
            <a:off x="3275856" y="11521"/>
            <a:ext cx="4968552" cy="6858408"/>
          </a:xfrm>
          <a:prstGeom prst="rect">
            <a:avLst/>
          </a:prstGeom>
        </p:spPr>
      </p:pic>
    </p:spTree>
    <p:extLst>
      <p:ext uri="{BB962C8B-B14F-4D97-AF65-F5344CB8AC3E}">
        <p14:creationId xmlns:p14="http://schemas.microsoft.com/office/powerpoint/2010/main" val="30171074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show="0">
  <p:cSld>
    <p:bg>
      <p:bgPr>
        <a:gradFill rotWithShape="0">
          <a:gsLst>
            <a:gs pos="0">
              <a:srgbClr val="90F1F1"/>
            </a:gs>
            <a:gs pos="50000">
              <a:srgbClr val="BCF5F5"/>
            </a:gs>
            <a:gs pos="100000">
              <a:srgbClr val="DFF9F9"/>
            </a:gs>
          </a:gsLst>
          <a:lin ang="5400000"/>
        </a:gra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1042988" y="2492375"/>
            <a:ext cx="7200900" cy="823913"/>
          </a:xfrm>
        </p:spPr>
        <p:txBody>
          <a:bodyPr/>
          <a:lstStyle/>
          <a:p>
            <a:pPr algn="ctr" eaLnBrk="1" hangingPunct="1"/>
            <a:r>
              <a:rPr lang="zh-TW" altLang="zh-TW" sz="6000" dirty="0">
                <a:solidFill>
                  <a:srgbClr val="0000FF"/>
                </a:solidFill>
                <a:latin typeface="標楷體" pitchFamily="65" charset="-120"/>
              </a:rPr>
              <a:t>四、結語</a:t>
            </a:r>
            <a:endParaRPr lang="zh-TW" altLang="en-US" sz="6000" dirty="0">
              <a:solidFill>
                <a:srgbClr val="0000FF"/>
              </a:solidFill>
              <a:latin typeface="標楷體" pitchFamily="65" charset="-120"/>
              <a:hlinkClick r:id="rId3" action="ppaction://hlinkfile"/>
            </a:endParaRPr>
          </a:p>
        </p:txBody>
      </p:sp>
    </p:spTree>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83568" y="548680"/>
            <a:ext cx="5040312" cy="473075"/>
          </a:xfrm>
        </p:spPr>
        <p:txBody>
          <a:bodyPr/>
          <a:lstStyle/>
          <a:p>
            <a:pPr eaLnBrk="1" hangingPunct="1"/>
            <a:r>
              <a:rPr lang="zh-TW" altLang="en-US" dirty="0"/>
              <a:t>四</a:t>
            </a:r>
            <a:r>
              <a:rPr lang="zh-TW" altLang="zh-TW" dirty="0"/>
              <a:t>、結語</a:t>
            </a:r>
            <a:endParaRPr lang="zh-TW" altLang="en-US" dirty="0"/>
          </a:p>
        </p:txBody>
      </p:sp>
      <p:sp>
        <p:nvSpPr>
          <p:cNvPr id="41987" name="Rectangle 3"/>
          <p:cNvSpPr>
            <a:spLocks noGrp="1" noChangeArrowheads="1"/>
          </p:cNvSpPr>
          <p:nvPr>
            <p:ph type="body" idx="1"/>
          </p:nvPr>
        </p:nvSpPr>
        <p:spPr>
          <a:xfrm>
            <a:off x="827584" y="1196752"/>
            <a:ext cx="8065194" cy="4103687"/>
          </a:xfrm>
        </p:spPr>
        <p:txBody>
          <a:bodyPr/>
          <a:lstStyle/>
          <a:p>
            <a:r>
              <a:rPr lang="zh-TW" altLang="zh-TW" sz="2400" dirty="0">
                <a:solidFill>
                  <a:srgbClr val="0000FF"/>
                </a:solidFill>
              </a:rPr>
              <a:t>本法施行後，第</a:t>
            </a:r>
            <a:r>
              <a:rPr lang="en-US" altLang="zh-TW" sz="2400" dirty="0">
                <a:solidFill>
                  <a:srgbClr val="0000FF"/>
                </a:solidFill>
              </a:rPr>
              <a:t>6</a:t>
            </a:r>
            <a:r>
              <a:rPr lang="zh-TW" altLang="zh-TW" sz="2400" dirty="0">
                <a:solidFill>
                  <a:srgbClr val="0000FF"/>
                </a:solidFill>
              </a:rPr>
              <a:t>章爭議處理之「異議及申訴」制度賦予了廠商適時請求救濟確保權益的機會，並讓招標機關得以自我省察，採購申訴審議委員會也可以上級適法性監督方式查核招標機關採購行為是否適法，無形中也發揮了防弊止惡的功能。本法的施行</a:t>
            </a:r>
            <a:r>
              <a:rPr lang="en-US" altLang="zh-TW" sz="2400" dirty="0">
                <a:solidFill>
                  <a:srgbClr val="0000FF"/>
                </a:solidFill>
              </a:rPr>
              <a:t>(</a:t>
            </a:r>
            <a:r>
              <a:rPr lang="zh-TW" altLang="zh-TW" sz="2400" dirty="0">
                <a:solidFill>
                  <a:srgbClr val="0000FF"/>
                </a:solidFill>
              </a:rPr>
              <a:t>含異議及申訴制度</a:t>
            </a:r>
            <a:r>
              <a:rPr lang="en-US" altLang="zh-TW" sz="2400" dirty="0">
                <a:solidFill>
                  <a:srgbClr val="0000FF"/>
                </a:solidFill>
              </a:rPr>
              <a:t>)</a:t>
            </a:r>
            <a:r>
              <a:rPr lang="zh-TW" altLang="zh-TW" sz="2400" dirty="0">
                <a:solidFill>
                  <a:srgbClr val="0000FF"/>
                </a:solidFill>
              </a:rPr>
              <a:t>，就各機關採購機能之改進，已漸日起有功，有所改善。</a:t>
            </a:r>
          </a:p>
          <a:p>
            <a:r>
              <a:rPr lang="zh-TW" altLang="zh-TW" sz="2400" dirty="0">
                <a:solidFill>
                  <a:srgbClr val="0000FF"/>
                </a:solidFill>
              </a:rPr>
              <a:t>值得注意者，本法第</a:t>
            </a:r>
            <a:r>
              <a:rPr lang="en-US" altLang="zh-TW" sz="2400" dirty="0">
                <a:solidFill>
                  <a:srgbClr val="0000FF"/>
                </a:solidFill>
              </a:rPr>
              <a:t>101</a:t>
            </a:r>
            <a:r>
              <a:rPr lang="zh-TW" altLang="zh-TW" sz="2400" dirty="0">
                <a:solidFill>
                  <a:srgbClr val="0000FF"/>
                </a:solidFill>
              </a:rPr>
              <a:t>條至第</a:t>
            </a:r>
            <a:r>
              <a:rPr lang="en-US" altLang="zh-TW" sz="2400" dirty="0">
                <a:solidFill>
                  <a:srgbClr val="0000FF"/>
                </a:solidFill>
              </a:rPr>
              <a:t>103</a:t>
            </a:r>
            <a:r>
              <a:rPr lang="zh-TW" altLang="zh-TW" sz="2400" dirty="0">
                <a:solidFill>
                  <a:srgbClr val="0000FF"/>
                </a:solidFill>
              </a:rPr>
              <a:t>條規範刊登政府採購公報之規定，固然有助於採購秩序之建立，且有益於架構良性競爭之採購環境。惟因本法</a:t>
            </a:r>
            <a:r>
              <a:rPr lang="en-US" altLang="zh-TW" sz="2400" dirty="0">
                <a:solidFill>
                  <a:srgbClr val="0000FF"/>
                </a:solidFill>
              </a:rPr>
              <a:t>101</a:t>
            </a:r>
            <a:r>
              <a:rPr lang="zh-TW" altLang="zh-TW" sz="2400" dirty="0">
                <a:solidFill>
                  <a:srgbClr val="0000FF"/>
                </a:solidFill>
              </a:rPr>
              <a:t>條涉及廠商權益，故機關於依本條</a:t>
            </a:r>
            <a:r>
              <a:rPr lang="zh-TW" altLang="en-US" sz="2400" dirty="0">
                <a:solidFill>
                  <a:srgbClr val="0000FF"/>
                </a:solidFill>
              </a:rPr>
              <a:t>第</a:t>
            </a:r>
            <a:r>
              <a:rPr lang="en-US" altLang="zh-TW" sz="2400" dirty="0">
                <a:solidFill>
                  <a:srgbClr val="0000FF"/>
                </a:solidFill>
              </a:rPr>
              <a:t>1</a:t>
            </a:r>
            <a:r>
              <a:rPr lang="zh-TW" altLang="en-US" sz="2400" dirty="0">
                <a:solidFill>
                  <a:srgbClr val="0000FF"/>
                </a:solidFill>
              </a:rPr>
              <a:t>項各</a:t>
            </a:r>
            <a:r>
              <a:rPr lang="zh-TW" altLang="zh-TW" sz="2400" dirty="0">
                <a:solidFill>
                  <a:srgbClr val="0000FF"/>
                </a:solidFill>
              </a:rPr>
              <a:t>款為通知時，應給予廠商口頭或書面陳述意見之機會，並成立採購工作及審查小組</a:t>
            </a:r>
            <a:r>
              <a:rPr lang="en-US" altLang="zh-TW" sz="2400" dirty="0">
                <a:solidFill>
                  <a:srgbClr val="0000FF"/>
                </a:solidFill>
              </a:rPr>
              <a:t>(</a:t>
            </a:r>
            <a:r>
              <a:rPr lang="zh-TW" altLang="zh-TW" sz="2400" dirty="0">
                <a:solidFill>
                  <a:srgbClr val="0000FF"/>
                </a:solidFill>
              </a:rPr>
              <a:t>本法第</a:t>
            </a:r>
            <a:r>
              <a:rPr lang="en-US" altLang="zh-TW" sz="2400" dirty="0">
                <a:solidFill>
                  <a:srgbClr val="0000FF"/>
                </a:solidFill>
              </a:rPr>
              <a:t>101</a:t>
            </a:r>
            <a:r>
              <a:rPr lang="zh-TW" altLang="zh-TW" sz="2400" dirty="0">
                <a:solidFill>
                  <a:srgbClr val="0000FF"/>
                </a:solidFill>
              </a:rPr>
              <a:t>條第</a:t>
            </a:r>
            <a:r>
              <a:rPr lang="en-US" altLang="zh-TW" sz="2400" dirty="0">
                <a:solidFill>
                  <a:srgbClr val="0000FF"/>
                </a:solidFill>
              </a:rPr>
              <a:t>3</a:t>
            </a:r>
            <a:r>
              <a:rPr lang="zh-TW" altLang="zh-TW" sz="2400" dirty="0">
                <a:solidFill>
                  <a:srgbClr val="0000FF"/>
                </a:solidFill>
              </a:rPr>
              <a:t>項</a:t>
            </a:r>
            <a:r>
              <a:rPr lang="en-US" altLang="zh-TW" sz="2400" dirty="0">
                <a:solidFill>
                  <a:srgbClr val="0000FF"/>
                </a:solidFill>
              </a:rPr>
              <a:t>)</a:t>
            </a:r>
            <a:r>
              <a:rPr lang="zh-TW" altLang="zh-TW" sz="2400" dirty="0">
                <a:solidFill>
                  <a:srgbClr val="0000FF"/>
                </a:solidFill>
              </a:rPr>
              <a:t>謹慎查證事實</a:t>
            </a:r>
            <a:r>
              <a:rPr lang="zh-TW" altLang="en-US" sz="2400" dirty="0">
                <a:solidFill>
                  <a:srgbClr val="FF0000"/>
                </a:solidFill>
              </a:rPr>
              <a:t>，</a:t>
            </a:r>
            <a:r>
              <a:rPr lang="zh-TW" altLang="zh-TW" sz="2400" dirty="0">
                <a:solidFill>
                  <a:srgbClr val="0000FF"/>
                </a:solidFill>
              </a:rPr>
              <a:t>適用正確法條；如涉及之款次定有「情節重大」者，尚應依本法第</a:t>
            </a:r>
            <a:r>
              <a:rPr lang="en-US" altLang="zh-TW" sz="2400" dirty="0">
                <a:solidFill>
                  <a:srgbClr val="0000FF"/>
                </a:solidFill>
              </a:rPr>
              <a:t>101</a:t>
            </a:r>
            <a:r>
              <a:rPr lang="zh-TW" altLang="zh-TW" sz="2400" dirty="0">
                <a:solidFill>
                  <a:srgbClr val="0000FF"/>
                </a:solidFill>
              </a:rPr>
              <a:t>條第</a:t>
            </a:r>
            <a:r>
              <a:rPr lang="en-US" altLang="zh-TW" sz="2400" dirty="0">
                <a:solidFill>
                  <a:srgbClr val="0000FF"/>
                </a:solidFill>
              </a:rPr>
              <a:t>4</a:t>
            </a:r>
            <a:r>
              <a:rPr lang="zh-TW" altLang="zh-TW" sz="2400" dirty="0">
                <a:solidFill>
                  <a:srgbClr val="0000FF"/>
                </a:solidFill>
              </a:rPr>
              <a:t>項規定予以審酌。</a:t>
            </a:r>
          </a:p>
        </p:txBody>
      </p:sp>
      <p:sp>
        <p:nvSpPr>
          <p:cNvPr id="41988"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783C019A-5FC6-4881-B379-32E2D6E02B3D}" type="slidenum">
              <a:rPr kumimoji="0" lang="en-US" altLang="zh-TW" sz="1000" smtClean="0"/>
              <a:pPr eaLnBrk="1" hangingPunct="1">
                <a:spcBef>
                  <a:spcPct val="0"/>
                </a:spcBef>
                <a:buClrTx/>
                <a:buSzTx/>
                <a:buFontTx/>
                <a:buNone/>
              </a:pPr>
              <a:t>44</a:t>
            </a:fld>
            <a:endParaRPr kumimoji="0" lang="en-US" altLang="zh-TW" sz="1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11560" y="620688"/>
            <a:ext cx="5040312" cy="473075"/>
          </a:xfrm>
        </p:spPr>
        <p:txBody>
          <a:bodyPr/>
          <a:lstStyle/>
          <a:p>
            <a:pPr eaLnBrk="1" hangingPunct="1"/>
            <a:r>
              <a:rPr lang="zh-TW" altLang="en-US" dirty="0"/>
              <a:t>四</a:t>
            </a:r>
            <a:r>
              <a:rPr lang="zh-TW" altLang="zh-TW" dirty="0"/>
              <a:t>、結語</a:t>
            </a:r>
            <a:endParaRPr lang="zh-TW" altLang="en-US" dirty="0"/>
          </a:p>
        </p:txBody>
      </p:sp>
      <p:sp>
        <p:nvSpPr>
          <p:cNvPr id="43011" name="Rectangle 3"/>
          <p:cNvSpPr>
            <a:spLocks noGrp="1" noChangeArrowheads="1"/>
          </p:cNvSpPr>
          <p:nvPr>
            <p:ph type="body" idx="1"/>
          </p:nvPr>
        </p:nvSpPr>
        <p:spPr>
          <a:xfrm>
            <a:off x="755576" y="1772816"/>
            <a:ext cx="7777237" cy="3240832"/>
          </a:xfrm>
        </p:spPr>
        <p:txBody>
          <a:bodyPr/>
          <a:lstStyle/>
          <a:p>
            <a:r>
              <a:rPr lang="zh-TW" altLang="zh-TW" sz="2400" dirty="0">
                <a:solidFill>
                  <a:srgbClr val="0000FF"/>
                </a:solidFill>
              </a:rPr>
              <a:t>另到了發生履約爭議時再來請求處理，已非履約管理的最佳良策。從機關立場言，公平合理契約之擬訂，應是避免爭議的良方。作法上，</a:t>
            </a:r>
            <a:r>
              <a:rPr lang="zh-TW" altLang="en-US" sz="2400" dirty="0">
                <a:solidFill>
                  <a:srgbClr val="FF0000"/>
                </a:solidFill>
              </a:rPr>
              <a:t>以採用</a:t>
            </a:r>
            <a:r>
              <a:rPr lang="zh-TW" altLang="zh-TW" sz="2400" dirty="0">
                <a:solidFill>
                  <a:srgbClr val="0000FF"/>
                </a:solidFill>
              </a:rPr>
              <a:t>政府採購契約範本</a:t>
            </a:r>
            <a:r>
              <a:rPr lang="zh-TW" altLang="en-US" sz="2400" dirty="0">
                <a:solidFill>
                  <a:srgbClr val="FF0000"/>
                </a:solidFill>
              </a:rPr>
              <a:t>為原則</a:t>
            </a:r>
            <a:r>
              <a:rPr lang="zh-TW" altLang="zh-TW" sz="2400" dirty="0">
                <a:solidFill>
                  <a:srgbClr val="0000FF"/>
                </a:solidFill>
              </a:rPr>
              <a:t>，或多方蒐集同類型採購契約，研修出最妥洽契約當是避免履約爭議的第一步；其次，無論機關或廠商履約過程中應切實作好履約管理，諸如各階段標準檢查表</a:t>
            </a:r>
            <a:r>
              <a:rPr lang="en-US" altLang="zh-TW" sz="2400" dirty="0">
                <a:solidFill>
                  <a:srgbClr val="0000FF"/>
                </a:solidFill>
              </a:rPr>
              <a:t>(</a:t>
            </a:r>
            <a:r>
              <a:rPr lang="zh-TW" altLang="zh-TW" sz="2400" dirty="0">
                <a:solidFill>
                  <a:srgbClr val="0000FF"/>
                </a:solidFill>
              </a:rPr>
              <a:t>含計畫時程與品管、成本等</a:t>
            </a:r>
            <a:r>
              <a:rPr lang="en-US" altLang="zh-TW" sz="2400" dirty="0">
                <a:solidFill>
                  <a:srgbClr val="0000FF"/>
                </a:solidFill>
              </a:rPr>
              <a:t>)</a:t>
            </a:r>
            <a:r>
              <a:rPr lang="zh-TW" altLang="zh-TW" sz="2400" dirty="0">
                <a:solidFill>
                  <a:srgbClr val="0000FF"/>
                </a:solidFill>
              </a:rPr>
              <a:t>之建立；適時保全證據等；第三，雙方均應確實了解契約相關約定，避免因不了解契約致生爭議。</a:t>
            </a:r>
          </a:p>
        </p:txBody>
      </p:sp>
      <p:sp>
        <p:nvSpPr>
          <p:cNvPr id="4301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45</a:t>
            </a:fld>
            <a:endParaRPr kumimoji="0" lang="en-US" altLang="zh-TW" sz="1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68313" y="333375"/>
            <a:ext cx="5040312" cy="473075"/>
          </a:xfrm>
        </p:spPr>
        <p:txBody>
          <a:bodyPr/>
          <a:lstStyle/>
          <a:p>
            <a:pPr eaLnBrk="1" hangingPunct="1"/>
            <a:r>
              <a:rPr lang="zh-TW" altLang="en-US" dirty="0"/>
              <a:t>四</a:t>
            </a:r>
            <a:r>
              <a:rPr lang="zh-TW" altLang="zh-TW" dirty="0"/>
              <a:t>、結語</a:t>
            </a:r>
            <a:endParaRPr lang="zh-TW" altLang="en-US" dirty="0"/>
          </a:p>
        </p:txBody>
      </p:sp>
      <p:sp>
        <p:nvSpPr>
          <p:cNvPr id="43011" name="Rectangle 3"/>
          <p:cNvSpPr>
            <a:spLocks noGrp="1" noChangeArrowheads="1"/>
          </p:cNvSpPr>
          <p:nvPr>
            <p:ph type="body" idx="1"/>
          </p:nvPr>
        </p:nvSpPr>
        <p:spPr>
          <a:xfrm>
            <a:off x="395536" y="1772816"/>
            <a:ext cx="8568952" cy="3457203"/>
          </a:xfrm>
        </p:spPr>
        <p:txBody>
          <a:bodyPr/>
          <a:lstStyle/>
          <a:p>
            <a:r>
              <a:rPr lang="zh-TW" altLang="zh-TW" sz="2400" dirty="0">
                <a:solidFill>
                  <a:srgbClr val="0000FF"/>
                </a:solidFill>
              </a:rPr>
              <a:t>至於</a:t>
            </a:r>
            <a:r>
              <a:rPr lang="zh-TW" altLang="en-US" sz="2400" dirty="0">
                <a:solidFill>
                  <a:srgbClr val="0000FF"/>
                </a:solidFill>
              </a:rPr>
              <a:t>履</a:t>
            </a:r>
            <a:r>
              <a:rPr lang="zh-TW" altLang="zh-TW" sz="2400" dirty="0">
                <a:solidFill>
                  <a:srgbClr val="0000FF"/>
                </a:solidFill>
              </a:rPr>
              <a:t>約爭議的解決方法，</a:t>
            </a:r>
            <a:r>
              <a:rPr lang="zh-TW" altLang="en-US" sz="2400" dirty="0">
                <a:solidFill>
                  <a:srgbClr val="0000FF"/>
                </a:solidFill>
              </a:rPr>
              <a:t>包括調解、仲裁、訴訟等。</a:t>
            </a:r>
            <a:r>
              <a:rPr lang="zh-TW" altLang="zh-TW" sz="2400" dirty="0">
                <a:solidFill>
                  <a:srgbClr val="0000FF"/>
                </a:solidFill>
              </a:rPr>
              <a:t>而</a:t>
            </a:r>
            <a:r>
              <a:rPr lang="zh-TW" altLang="en-US" sz="2400" dirty="0">
                <a:solidFill>
                  <a:srgbClr val="0000FF"/>
                </a:solidFill>
              </a:rPr>
              <a:t>本法之</a:t>
            </a:r>
            <a:r>
              <a:rPr lang="zh-TW" altLang="zh-TW" sz="2400" dirty="0">
                <a:solidFill>
                  <a:srgbClr val="0000FF"/>
                </a:solidFill>
              </a:rPr>
              <a:t>履約爭議</a:t>
            </a:r>
            <a:r>
              <a:rPr lang="zh-TW" altLang="en-US" sz="2400" dirty="0">
                <a:solidFill>
                  <a:srgbClr val="0000FF"/>
                </a:solidFill>
              </a:rPr>
              <a:t>係</a:t>
            </a:r>
            <a:r>
              <a:rPr lang="zh-TW" altLang="zh-TW" sz="2400" dirty="0">
                <a:solidFill>
                  <a:srgbClr val="0000FF"/>
                </a:solidFill>
              </a:rPr>
              <a:t>由</a:t>
            </a:r>
            <a:r>
              <a:rPr lang="zh-TW" altLang="en-US" sz="2400" dirty="0">
                <a:solidFill>
                  <a:srgbClr val="0000FF"/>
                </a:solidFill>
              </a:rPr>
              <a:t>專家、學者組成之</a:t>
            </a:r>
            <a:r>
              <a:rPr lang="zh-TW" altLang="zh-TW" sz="2400" dirty="0">
                <a:solidFill>
                  <a:srgbClr val="0000FF"/>
                </a:solidFill>
              </a:rPr>
              <a:t>採購申訴審議委員會，以公正、超然</a:t>
            </a:r>
            <a:r>
              <a:rPr lang="zh-TW" altLang="en-US" sz="2400" dirty="0">
                <a:solidFill>
                  <a:srgbClr val="0000FF"/>
                </a:solidFill>
              </a:rPr>
              <a:t>及專業</a:t>
            </a:r>
            <a:r>
              <a:rPr lang="zh-TW" altLang="zh-TW" sz="2400" dirty="0">
                <a:solidFill>
                  <a:srgbClr val="0000FF"/>
                </a:solidFill>
              </a:rPr>
              <a:t>方式運作，</a:t>
            </a:r>
            <a:r>
              <a:rPr lang="zh-TW" altLang="en-US" sz="2400" dirty="0">
                <a:solidFill>
                  <a:srgbClr val="0000FF"/>
                </a:solidFill>
              </a:rPr>
              <a:t>希能</a:t>
            </a:r>
            <a:r>
              <a:rPr lang="zh-TW" altLang="zh-TW" sz="2400" dirty="0">
                <a:solidFill>
                  <a:srgbClr val="0000FF"/>
                </a:solidFill>
              </a:rPr>
              <a:t>有助於爭議案件之及早解決。</a:t>
            </a:r>
          </a:p>
          <a:p>
            <a:r>
              <a:rPr lang="zh-TW" altLang="zh-TW" sz="2400" dirty="0">
                <a:solidFill>
                  <a:srgbClr val="0000FF"/>
                </a:solidFill>
              </a:rPr>
              <a:t>綜上，本法第</a:t>
            </a:r>
            <a:r>
              <a:rPr lang="en-US" altLang="zh-TW" sz="2400" dirty="0">
                <a:solidFill>
                  <a:srgbClr val="0000FF"/>
                </a:solidFill>
              </a:rPr>
              <a:t>6</a:t>
            </a:r>
            <a:r>
              <a:rPr lang="zh-TW" altLang="zh-TW" sz="2400" dirty="0">
                <a:solidFill>
                  <a:srgbClr val="0000FF"/>
                </a:solidFill>
              </a:rPr>
              <a:t>章「爭議處理」機制，提供了機關與廠商從招標階段到履約階段的爭議解決良方，惟從「訟期無訟」觀點言，機關或廠商如均能從爭訟中獲取經驗，防患未然，興利除弊，必能大幅降低同類型事件之爭議，甚或縱有爭議，亦能經由兩造自行快速和諧解決，而不再借助第三者為調解、仲裁、訴訟。</a:t>
            </a:r>
          </a:p>
        </p:txBody>
      </p:sp>
      <p:sp>
        <p:nvSpPr>
          <p:cNvPr id="43012"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46</a:t>
            </a:fld>
            <a:endParaRPr kumimoji="0" lang="en-US" altLang="zh-TW" sz="1000"/>
          </a:p>
        </p:txBody>
      </p:sp>
    </p:spTree>
    <p:extLst>
      <p:ext uri="{BB962C8B-B14F-4D97-AF65-F5344CB8AC3E}">
        <p14:creationId xmlns:p14="http://schemas.microsoft.com/office/powerpoint/2010/main" val="130352562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90F1F1"/>
            </a:gs>
            <a:gs pos="50000">
              <a:srgbClr val="BCF5F5"/>
            </a:gs>
            <a:gs pos="100000">
              <a:srgbClr val="DFF9F9"/>
            </a:gs>
          </a:gsLst>
          <a:lin ang="5400000"/>
        </a:gra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395536" y="2564904"/>
            <a:ext cx="8280920" cy="1440160"/>
          </a:xfrm>
        </p:spPr>
        <p:txBody>
          <a:bodyPr/>
          <a:lstStyle/>
          <a:p>
            <a:pPr algn="ctr" eaLnBrk="1" hangingPunct="1"/>
            <a:r>
              <a:rPr lang="zh-TW" altLang="zh-TW" sz="6000" dirty="0">
                <a:solidFill>
                  <a:srgbClr val="0000FF"/>
                </a:solidFill>
                <a:latin typeface="標楷體" pitchFamily="65" charset="-120"/>
              </a:rPr>
              <a:t>五、附錄</a:t>
            </a:r>
            <a:br>
              <a:rPr lang="en-US" altLang="zh-TW" sz="6000" dirty="0">
                <a:solidFill>
                  <a:srgbClr val="0000FF"/>
                </a:solidFill>
                <a:latin typeface="標楷體" pitchFamily="65" charset="-120"/>
              </a:rPr>
            </a:br>
            <a:r>
              <a:rPr lang="en-US" altLang="zh-TW" sz="3200" dirty="0">
                <a:solidFill>
                  <a:srgbClr val="0000FF"/>
                </a:solidFill>
                <a:latin typeface="標楷體" pitchFamily="65" charset="-120"/>
              </a:rPr>
              <a:t>(</a:t>
            </a:r>
            <a:r>
              <a:rPr lang="zh-TW" altLang="zh-TW" sz="3200" dirty="0">
                <a:solidFill>
                  <a:srgbClr val="0000FF"/>
                </a:solidFill>
                <a:latin typeface="標楷體" pitchFamily="65" charset="-120"/>
              </a:rPr>
              <a:t>申訴案與調解案之陳述意見書參考範例</a:t>
            </a:r>
            <a:r>
              <a:rPr lang="en-US" altLang="zh-TW" sz="3200" dirty="0">
                <a:solidFill>
                  <a:srgbClr val="0000FF"/>
                </a:solidFill>
                <a:latin typeface="標楷體" pitchFamily="65" charset="-120"/>
              </a:rPr>
              <a:t>)</a:t>
            </a:r>
            <a:endParaRPr lang="zh-TW" altLang="en-US" sz="3200" dirty="0">
              <a:solidFill>
                <a:srgbClr val="0000FF"/>
              </a:solidFill>
              <a:latin typeface="標楷體" pitchFamily="65" charset="-120"/>
            </a:endParaRPr>
          </a:p>
        </p:txBody>
      </p:sp>
    </p:spTree>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68313" y="333375"/>
            <a:ext cx="5040312" cy="473075"/>
          </a:xfrm>
        </p:spPr>
        <p:txBody>
          <a:bodyPr/>
          <a:lstStyle/>
          <a:p>
            <a:pPr eaLnBrk="1" hangingPunct="1"/>
            <a:r>
              <a:rPr lang="zh-TW" altLang="zh-TW" dirty="0"/>
              <a:t>五、附錄</a:t>
            </a:r>
            <a:endParaRPr lang="zh-TW" altLang="en-US" dirty="0"/>
          </a:p>
        </p:txBody>
      </p:sp>
      <p:sp>
        <p:nvSpPr>
          <p:cNvPr id="45059" name="Rectangle 3"/>
          <p:cNvSpPr>
            <a:spLocks noGrp="1" noChangeArrowheads="1"/>
          </p:cNvSpPr>
          <p:nvPr>
            <p:ph type="body" idx="1"/>
          </p:nvPr>
        </p:nvSpPr>
        <p:spPr>
          <a:xfrm>
            <a:off x="1619250" y="1557338"/>
            <a:ext cx="6408738" cy="3887787"/>
          </a:xfrm>
        </p:spPr>
        <p:txBody>
          <a:bodyPr/>
          <a:lstStyle/>
          <a:p>
            <a:pPr>
              <a:lnSpc>
                <a:spcPct val="300000"/>
              </a:lnSpc>
            </a:pPr>
            <a:r>
              <a:rPr lang="en-US" altLang="zh-TW" sz="2800" dirty="0">
                <a:solidFill>
                  <a:srgbClr val="0000FF"/>
                </a:solidFill>
                <a:hlinkClick r:id="rId3" action="ppaction://hlinkfile"/>
              </a:rPr>
              <a:t>5.1</a:t>
            </a:r>
            <a:r>
              <a:rPr lang="zh-TW" altLang="zh-TW" sz="2800" dirty="0">
                <a:solidFill>
                  <a:srgbClr val="0000FF"/>
                </a:solidFill>
                <a:hlinkClick r:id="rId3" action="ppaction://hlinkfile"/>
              </a:rPr>
              <a:t>申訴案機關陳述意見書參考範例</a:t>
            </a:r>
            <a:endParaRPr lang="en-US" altLang="zh-TW" sz="2800" dirty="0">
              <a:solidFill>
                <a:srgbClr val="0000FF"/>
              </a:solidFill>
            </a:endParaRPr>
          </a:p>
          <a:p>
            <a:pPr>
              <a:lnSpc>
                <a:spcPct val="300000"/>
              </a:lnSpc>
            </a:pPr>
            <a:r>
              <a:rPr lang="en-US" altLang="zh-TW" sz="2800" dirty="0">
                <a:solidFill>
                  <a:srgbClr val="0000FF"/>
                </a:solidFill>
                <a:hlinkClick r:id="rId4" action="ppaction://hlinkfile"/>
              </a:rPr>
              <a:t>5.2</a:t>
            </a:r>
            <a:r>
              <a:rPr lang="zh-TW" altLang="zh-TW" sz="2800" dirty="0">
                <a:solidFill>
                  <a:srgbClr val="0000FF"/>
                </a:solidFill>
                <a:hlinkClick r:id="rId4" action="ppaction://hlinkfile"/>
              </a:rPr>
              <a:t>調解案機關陳述意見書參考範例</a:t>
            </a:r>
            <a:endParaRPr lang="zh-TW" altLang="zh-TW" sz="2800" dirty="0">
              <a:solidFill>
                <a:srgbClr val="0000FF"/>
              </a:solidFill>
            </a:endParaRPr>
          </a:p>
        </p:txBody>
      </p:sp>
      <p:sp>
        <p:nvSpPr>
          <p:cNvPr id="4"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48</a:t>
            </a:fld>
            <a:endParaRPr kumimoji="0" lang="en-US" altLang="zh-TW" sz="1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68312" y="333375"/>
            <a:ext cx="6767983" cy="473075"/>
          </a:xfrm>
        </p:spPr>
        <p:txBody>
          <a:bodyPr/>
          <a:lstStyle/>
          <a:p>
            <a:pPr eaLnBrk="1" hangingPunct="1"/>
            <a:r>
              <a:rPr lang="zh-TW" altLang="zh-TW" dirty="0"/>
              <a:t>五、附錄</a:t>
            </a:r>
            <a:r>
              <a:rPr lang="zh-TW" altLang="en-US" dirty="0"/>
              <a:t>－救濟方式比較</a:t>
            </a:r>
          </a:p>
        </p:txBody>
      </p:sp>
      <p:graphicFrame>
        <p:nvGraphicFramePr>
          <p:cNvPr id="3" name="內容版面配置區 2"/>
          <p:cNvGraphicFramePr>
            <a:graphicFrameLocks noGrp="1"/>
          </p:cNvGraphicFramePr>
          <p:nvPr>
            <p:ph idx="1"/>
            <p:extLst>
              <p:ext uri="{D42A27DB-BD31-4B8C-83A1-F6EECF244321}">
                <p14:modId xmlns:p14="http://schemas.microsoft.com/office/powerpoint/2010/main" val="1116547240"/>
              </p:ext>
            </p:extLst>
          </p:nvPr>
        </p:nvGraphicFramePr>
        <p:xfrm>
          <a:off x="611560" y="1196752"/>
          <a:ext cx="8352928" cy="4970905"/>
        </p:xfrm>
        <a:graphic>
          <a:graphicData uri="http://schemas.openxmlformats.org/drawingml/2006/table">
            <a:tbl>
              <a:tblPr/>
              <a:tblGrid>
                <a:gridCol w="703603">
                  <a:extLst>
                    <a:ext uri="{9D8B030D-6E8A-4147-A177-3AD203B41FA5}">
                      <a16:colId xmlns:a16="http://schemas.microsoft.com/office/drawing/2014/main" val="20000"/>
                    </a:ext>
                  </a:extLst>
                </a:gridCol>
                <a:gridCol w="2248725">
                  <a:extLst>
                    <a:ext uri="{9D8B030D-6E8A-4147-A177-3AD203B41FA5}">
                      <a16:colId xmlns:a16="http://schemas.microsoft.com/office/drawing/2014/main" val="20001"/>
                    </a:ext>
                  </a:extLst>
                </a:gridCol>
                <a:gridCol w="3096344">
                  <a:extLst>
                    <a:ext uri="{9D8B030D-6E8A-4147-A177-3AD203B41FA5}">
                      <a16:colId xmlns:a16="http://schemas.microsoft.com/office/drawing/2014/main" val="20002"/>
                    </a:ext>
                  </a:extLst>
                </a:gridCol>
                <a:gridCol w="2304256">
                  <a:extLst>
                    <a:ext uri="{9D8B030D-6E8A-4147-A177-3AD203B41FA5}">
                      <a16:colId xmlns:a16="http://schemas.microsoft.com/office/drawing/2014/main" val="20003"/>
                    </a:ext>
                  </a:extLst>
                </a:gridCol>
              </a:tblGrid>
              <a:tr h="216025">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特性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申訴審議委員會調解</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仲裁</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民事訴訟</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057900">
                <a:tc>
                  <a:txBody>
                    <a:bodyPr/>
                    <a:lstStyle/>
                    <a:p>
                      <a:pPr marL="0" indent="0" algn="ctr">
                        <a:lnSpc>
                          <a:spcPct val="100000"/>
                        </a:lnSpc>
                        <a:spcBef>
                          <a:spcPts val="0"/>
                        </a:spcBef>
                        <a:spcAft>
                          <a:spcPts val="0"/>
                        </a:spcAft>
                      </a:pPr>
                      <a:endParaRPr lang="zh-TW" sz="1400" b="1" spc="50" dirty="0">
                        <a:effectLst/>
                        <a:latin typeface="Times New Roman"/>
                        <a:ea typeface="新細明體"/>
                      </a:endParaRPr>
                    </a:p>
                    <a:p>
                      <a:pPr marL="0" indent="0" algn="ctr">
                        <a:lnSpc>
                          <a:spcPct val="100000"/>
                        </a:lnSpc>
                        <a:spcBef>
                          <a:spcPts val="0"/>
                        </a:spcBef>
                        <a:spcAft>
                          <a:spcPts val="0"/>
                        </a:spcAft>
                      </a:pPr>
                      <a:r>
                        <a:rPr lang="zh-TW" sz="1400" b="1" spc="0" dirty="0">
                          <a:solidFill>
                            <a:srgbClr val="000000"/>
                          </a:solidFill>
                          <a:effectLst/>
                          <a:latin typeface="Times New Roman"/>
                          <a:ea typeface="標楷體"/>
                        </a:rPr>
                        <a:t>彈性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廠商申請調解，政府不得拒絕。</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調解委員或諮詢委員係由政府所選定。</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調解過程與程序具有彈性。</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調解程序及效力準用民事訴訟法之規定。</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可依雙方當事人合意彈性選擇</a:t>
                      </a:r>
                      <a:r>
                        <a:rPr lang="zh-TW" altLang="en-US" sz="1200" kern="1200" spc="0" dirty="0">
                          <a:solidFill>
                            <a:srgbClr val="000000"/>
                          </a:solidFill>
                          <a:effectLst/>
                          <a:latin typeface="Times New Roman"/>
                          <a:ea typeface="標楷體"/>
                          <a:cs typeface="+mn-cs"/>
                        </a:rPr>
                        <a:t>：</a:t>
                      </a:r>
                      <a:endParaRPr lang="zh-TW" sz="1200" kern="1200" spc="0" dirty="0">
                        <a:solidFill>
                          <a:srgbClr val="000000"/>
                        </a:solidFill>
                        <a:effectLst/>
                        <a:latin typeface="Times New Roman"/>
                        <a:ea typeface="標楷體"/>
                        <a:cs typeface="+mn-cs"/>
                      </a:endParaRPr>
                    </a:p>
                    <a:p>
                      <a:pPr marL="385200" lvl="0" indent="-171450" algn="l" defTabSz="914400" rtl="0" eaLnBrk="1" latinLnBrk="0" hangingPunct="1">
                        <a:lnSpc>
                          <a:spcPct val="100000"/>
                        </a:lnSpc>
                        <a:spcBef>
                          <a:spcPts val="0"/>
                        </a:spcBef>
                        <a:spcAft>
                          <a:spcPts val="0"/>
                        </a:spcAft>
                        <a:buFont typeface="Arial" panose="020B0604020202020204" pitchFamily="34" charset="0"/>
                        <a:buChar char="•"/>
                      </a:pPr>
                      <a:r>
                        <a:rPr lang="zh-TW" sz="1200" kern="1200" spc="0" dirty="0">
                          <a:solidFill>
                            <a:srgbClr val="000000"/>
                          </a:solidFill>
                          <a:effectLst/>
                          <a:latin typeface="Times New Roman"/>
                          <a:ea typeface="標楷體"/>
                          <a:cs typeface="+mn-cs"/>
                        </a:rPr>
                        <a:t>仲裁機構</a:t>
                      </a: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23850" algn="l"/>
                        </a:tabLst>
                      </a:pPr>
                      <a:r>
                        <a:rPr lang="zh-TW" sz="1200" kern="1200" spc="0" dirty="0">
                          <a:solidFill>
                            <a:srgbClr val="000000"/>
                          </a:solidFill>
                          <a:effectLst/>
                          <a:latin typeface="Times New Roman"/>
                          <a:ea typeface="標楷體"/>
                          <a:cs typeface="+mn-cs"/>
                        </a:rPr>
                        <a:t>仲裁程序規則</a:t>
                      </a: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23850" algn="l"/>
                        </a:tabLst>
                      </a:pPr>
                      <a:r>
                        <a:rPr lang="zh-TW" sz="1200" kern="1200" spc="0" dirty="0">
                          <a:solidFill>
                            <a:srgbClr val="000000"/>
                          </a:solidFill>
                          <a:effectLst/>
                          <a:latin typeface="Times New Roman"/>
                          <a:ea typeface="標楷體"/>
                          <a:cs typeface="+mn-cs"/>
                        </a:rPr>
                        <a:t>仲裁地點</a:t>
                      </a: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23850" algn="l"/>
                        </a:tabLst>
                      </a:pPr>
                      <a:r>
                        <a:rPr lang="zh-TW" sz="1200" kern="1200" spc="0" dirty="0">
                          <a:solidFill>
                            <a:srgbClr val="000000"/>
                          </a:solidFill>
                          <a:effectLst/>
                          <a:latin typeface="Times New Roman"/>
                          <a:ea typeface="標楷體"/>
                          <a:cs typeface="+mn-cs"/>
                        </a:rPr>
                        <a:t>仲裁人</a:t>
                      </a: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23850" algn="l"/>
                        </a:tabLst>
                      </a:pPr>
                      <a:r>
                        <a:rPr lang="zh-TW" sz="1200" kern="1200" spc="0" dirty="0">
                          <a:solidFill>
                            <a:srgbClr val="000000"/>
                          </a:solidFill>
                          <a:effectLst/>
                          <a:latin typeface="Times New Roman"/>
                          <a:ea typeface="標楷體"/>
                          <a:cs typeface="+mn-cs"/>
                        </a:rPr>
                        <a:t>仲裁準據法</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可依雙方當事人之合意選擇</a:t>
                      </a:r>
                      <a:r>
                        <a:rPr lang="zh-TW" altLang="en-US" sz="1200" kern="1200" spc="0" dirty="0">
                          <a:solidFill>
                            <a:srgbClr val="000000"/>
                          </a:solidFill>
                          <a:effectLst/>
                          <a:latin typeface="Times New Roman"/>
                          <a:ea typeface="標楷體"/>
                          <a:cs typeface="+mn-cs"/>
                        </a:rPr>
                        <a:t>：</a:t>
                      </a:r>
                      <a:endParaRPr lang="zh-TW" sz="1200" kern="1200" spc="0" dirty="0">
                        <a:solidFill>
                          <a:srgbClr val="000000"/>
                        </a:solidFill>
                        <a:effectLst/>
                        <a:latin typeface="Times New Roman"/>
                        <a:ea typeface="標楷體"/>
                        <a:cs typeface="+mn-cs"/>
                      </a:endParaRP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90525" algn="l"/>
                        </a:tabLst>
                      </a:pPr>
                      <a:r>
                        <a:rPr lang="zh-TW" sz="1200" kern="1200" spc="0" dirty="0">
                          <a:solidFill>
                            <a:srgbClr val="000000"/>
                          </a:solidFill>
                          <a:effectLst/>
                          <a:latin typeface="Times New Roman"/>
                          <a:ea typeface="標楷體"/>
                          <a:cs typeface="+mn-cs"/>
                        </a:rPr>
                        <a:t>管轄法院</a:t>
                      </a:r>
                      <a:r>
                        <a:rPr lang="en-US" sz="1200" kern="1200" spc="0" dirty="0">
                          <a:solidFill>
                            <a:srgbClr val="000000"/>
                          </a:solidFill>
                          <a:effectLst/>
                          <a:latin typeface="Times New Roman"/>
                          <a:ea typeface="標楷體"/>
                          <a:cs typeface="+mn-cs"/>
                        </a:rPr>
                        <a:t>(</a:t>
                      </a:r>
                      <a:r>
                        <a:rPr lang="zh-TW" sz="1200" kern="1200" spc="0" dirty="0">
                          <a:solidFill>
                            <a:srgbClr val="000000"/>
                          </a:solidFill>
                          <a:effectLst/>
                          <a:latin typeface="Times New Roman"/>
                          <a:ea typeface="標楷體"/>
                          <a:cs typeface="+mn-cs"/>
                        </a:rPr>
                        <a:t>審理處所</a:t>
                      </a:r>
                      <a:r>
                        <a:rPr lang="en-US" sz="1200" kern="1200" spc="0" dirty="0">
                          <a:solidFill>
                            <a:srgbClr val="000000"/>
                          </a:solidFill>
                          <a:effectLst/>
                          <a:latin typeface="Times New Roman"/>
                          <a:ea typeface="標楷體"/>
                          <a:cs typeface="+mn-cs"/>
                        </a:rPr>
                        <a:t>)</a:t>
                      </a:r>
                      <a:endParaRPr lang="zh-TW" sz="1200" kern="1200" spc="0" dirty="0">
                        <a:solidFill>
                          <a:srgbClr val="000000"/>
                        </a:solidFill>
                        <a:effectLst/>
                        <a:latin typeface="Times New Roman"/>
                        <a:ea typeface="標楷體"/>
                        <a:cs typeface="+mn-cs"/>
                      </a:endParaRP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390525" algn="l"/>
                        </a:tabLst>
                      </a:pPr>
                      <a:r>
                        <a:rPr lang="zh-TW" sz="1200" kern="1200" spc="0" dirty="0">
                          <a:solidFill>
                            <a:srgbClr val="000000"/>
                          </a:solidFill>
                          <a:effectLst/>
                          <a:latin typeface="Times New Roman"/>
                          <a:ea typeface="標楷體"/>
                          <a:cs typeface="+mn-cs"/>
                        </a:rPr>
                        <a:t>準據法</a:t>
                      </a:r>
                    </a:p>
                    <a:p>
                      <a:pPr marL="385200" lvl="0" indent="-171450" algn="l" defTabSz="914400" rtl="0" eaLnBrk="1" latinLnBrk="0" hangingPunct="1">
                        <a:lnSpc>
                          <a:spcPct val="100000"/>
                        </a:lnSpc>
                        <a:spcBef>
                          <a:spcPts val="0"/>
                        </a:spcBef>
                        <a:spcAft>
                          <a:spcPts val="0"/>
                        </a:spcAft>
                        <a:buFont typeface="Arial" panose="020B0604020202020204" pitchFamily="34" charset="0"/>
                        <a:buChar char="•"/>
                        <a:tabLst>
                          <a:tab pos="161925" algn="l"/>
                        </a:tabLst>
                      </a:pPr>
                      <a:r>
                        <a:rPr lang="zh-TW" sz="1200" kern="1200" spc="0" dirty="0">
                          <a:solidFill>
                            <a:srgbClr val="000000"/>
                          </a:solidFill>
                          <a:effectLst/>
                          <a:latin typeface="Times New Roman"/>
                          <a:ea typeface="標楷體"/>
                          <a:cs typeface="+mn-cs"/>
                        </a:rPr>
                        <a:t>法官之人選由法院輪分指派。</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注重各種訴訟程序上之法則，程序較無彈性。</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54353">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隱密性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調解進行係秘密調處，不對外公開。</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調解過程和諧。</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仲裁進行程序不對外公開，不虞洩漏業務機密。</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可在和諧氣氛下進行糾紛之解決。</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審判公開原則常易洩漏業務機密。</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審判過程中，雙方當事人常訴諸尖銳對立之抗爭。</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2312">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專家性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調解委員係各方之專家，必要時亦可諮詢相關專家學者。</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當事人可選擇工程師、會計師、律師等專業人士擔任仲裁人，直接以公正之立場裁決專業問題。</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法官雖可邀請專家提供鑑定意見，但屬間接協助。</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專家參審制度有待建立。</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57768">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迅速性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調解時間為四至六個月，最為迅速。</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惟調解不成立仍須經由其他程序解決，反而耗時。</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由專家裁判，專人處理，較易迅速解決。</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仲裁人接獲通知日起，六個月內須作成判斷；必要時得延長三個月。</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在三級三審之司法制度下，可能須耗時二、三年才能獲得最終判決。</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經常導致工程停擺，進而影響工程品質。</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08559">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經濟性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調解程序費用最高為新台幣</a:t>
                      </a:r>
                      <a:r>
                        <a:rPr lang="en-US" altLang="zh-TW" sz="1200" kern="1200" spc="0" dirty="0">
                          <a:solidFill>
                            <a:srgbClr val="000000"/>
                          </a:solidFill>
                          <a:effectLst/>
                          <a:latin typeface="Times New Roman"/>
                          <a:ea typeface="標楷體"/>
                          <a:cs typeface="+mn-cs"/>
                        </a:rPr>
                        <a:t>100</a:t>
                      </a:r>
                      <a:r>
                        <a:rPr lang="zh-TW" sz="1200" kern="1200" spc="0" dirty="0">
                          <a:solidFill>
                            <a:srgbClr val="000000"/>
                          </a:solidFill>
                          <a:effectLst/>
                          <a:latin typeface="Times New Roman"/>
                          <a:ea typeface="標楷體"/>
                          <a:cs typeface="+mn-cs"/>
                        </a:rPr>
                        <a:t>萬元，最為低廉。</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仲裁本身所需費用，平均較訴訟費用為低。</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因迅速解決致有關律師費用較低廉。</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因訴訟程序之延滯，致訴訟相關成本及律師費用相當昂貴。</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963528">
                <a:tc>
                  <a:txBody>
                    <a:bodyPr/>
                    <a:lstStyle/>
                    <a:p>
                      <a:pPr marL="0" indent="0" algn="ctr">
                        <a:lnSpc>
                          <a:spcPct val="100000"/>
                        </a:lnSpc>
                        <a:spcBef>
                          <a:spcPts val="0"/>
                        </a:spcBef>
                        <a:spcAft>
                          <a:spcPts val="0"/>
                        </a:spcAft>
                      </a:pPr>
                      <a:r>
                        <a:rPr lang="zh-TW" sz="1400" b="1" spc="0" dirty="0">
                          <a:solidFill>
                            <a:srgbClr val="000000"/>
                          </a:solidFill>
                          <a:effectLst/>
                          <a:latin typeface="Times New Roman"/>
                          <a:ea typeface="標楷體"/>
                        </a:rPr>
                        <a:t>有效性</a:t>
                      </a:r>
                      <a:endParaRPr lang="zh-TW" sz="1400" b="1" spc="50" dirty="0">
                        <a:effectLst/>
                        <a:latin typeface="Times New Roman"/>
                        <a:ea typeface="新細明體"/>
                      </a:endParaRP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調解書經雙方當事人同意者與法院確定判決有同一效力。</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無待法院之裁定即得逕為強制執行。</a:t>
                      </a:r>
                    </a:p>
                    <a:p>
                      <a:pPr marL="17145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惟調解不成立仍須經由其他程序救濟。</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仲裁一審終結，與法院之確定判決有同一效力。</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惟仍有被撤銷之可能</a:t>
                      </a:r>
                      <a:r>
                        <a:rPr lang="en-US" sz="1200" kern="1200" spc="0" dirty="0">
                          <a:solidFill>
                            <a:srgbClr val="000000"/>
                          </a:solidFill>
                          <a:effectLst/>
                          <a:latin typeface="Times New Roman"/>
                          <a:ea typeface="標楷體"/>
                          <a:cs typeface="+mn-cs"/>
                        </a:rPr>
                        <a:t>(</a:t>
                      </a:r>
                      <a:r>
                        <a:rPr lang="zh-TW" sz="1200" kern="1200" spc="0" dirty="0">
                          <a:solidFill>
                            <a:srgbClr val="000000"/>
                          </a:solidFill>
                          <a:effectLst/>
                          <a:latin typeface="Times New Roman"/>
                          <a:ea typeface="標楷體"/>
                          <a:cs typeface="+mn-cs"/>
                        </a:rPr>
                        <a:t>撤銷仲裁判斷之訴</a:t>
                      </a:r>
                      <a:r>
                        <a:rPr lang="en-US" sz="1200" kern="1200" spc="0" dirty="0">
                          <a:solidFill>
                            <a:srgbClr val="000000"/>
                          </a:solidFill>
                          <a:effectLst/>
                          <a:latin typeface="Times New Roman"/>
                          <a:ea typeface="標楷體"/>
                          <a:cs typeface="+mn-cs"/>
                        </a:rPr>
                        <a:t>)</a:t>
                      </a:r>
                      <a:r>
                        <a:rPr lang="zh-TW" sz="1200" kern="1200" spc="0" dirty="0">
                          <a:solidFill>
                            <a:srgbClr val="000000"/>
                          </a:solidFill>
                          <a:effectLst/>
                          <a:latin typeface="Times New Roman"/>
                          <a:ea typeface="標楷體"/>
                          <a:cs typeface="+mn-cs"/>
                        </a:rPr>
                        <a:t>。</a:t>
                      </a:r>
                    </a:p>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需待法院之裁定始有執行力</a:t>
                      </a:r>
                      <a:r>
                        <a:rPr lang="en-US" sz="1200" kern="1200" spc="0" dirty="0">
                          <a:solidFill>
                            <a:srgbClr val="000000"/>
                          </a:solidFill>
                          <a:effectLst/>
                          <a:latin typeface="Times New Roman"/>
                          <a:ea typeface="標楷體"/>
                          <a:cs typeface="+mn-cs"/>
                        </a:rPr>
                        <a:t>(</a:t>
                      </a:r>
                      <a:r>
                        <a:rPr lang="zh-TW" sz="1200" kern="1200" spc="0" dirty="0">
                          <a:solidFill>
                            <a:srgbClr val="000000"/>
                          </a:solidFill>
                          <a:effectLst/>
                          <a:latin typeface="Times New Roman"/>
                          <a:ea typeface="標楷體"/>
                          <a:cs typeface="+mn-cs"/>
                        </a:rPr>
                        <a:t>但可約定不待法院之裁定</a:t>
                      </a:r>
                      <a:r>
                        <a:rPr lang="en-US" sz="1200" kern="1200" spc="0" dirty="0">
                          <a:solidFill>
                            <a:srgbClr val="000000"/>
                          </a:solidFill>
                          <a:effectLst/>
                          <a:latin typeface="Times New Roman"/>
                          <a:ea typeface="標楷體"/>
                          <a:cs typeface="+mn-cs"/>
                        </a:rPr>
                        <a:t>)</a:t>
                      </a:r>
                      <a:r>
                        <a:rPr lang="zh-TW" sz="1200" kern="1200" spc="0" dirty="0">
                          <a:solidFill>
                            <a:srgbClr val="000000"/>
                          </a:solidFill>
                          <a:effectLst/>
                          <a:latin typeface="Times New Roman"/>
                          <a:ea typeface="標楷體"/>
                          <a:cs typeface="+mn-cs"/>
                        </a:rPr>
                        <a:t>。</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71450" lvl="0" indent="-171450" algn="l" defTabSz="914400" rtl="0" eaLnBrk="1" latinLnBrk="0" hangingPunct="1">
                        <a:lnSpc>
                          <a:spcPct val="100000"/>
                        </a:lnSpc>
                        <a:spcBef>
                          <a:spcPts val="0"/>
                        </a:spcBef>
                        <a:spcAft>
                          <a:spcPts val="0"/>
                        </a:spcAft>
                        <a:buFont typeface="Wingdings" panose="05000000000000000000" pitchFamily="2" charset="2"/>
                        <a:buChar char="p"/>
                        <a:tabLst>
                          <a:tab pos="161925" algn="l"/>
                        </a:tabLst>
                      </a:pPr>
                      <a:r>
                        <a:rPr lang="zh-TW" sz="1200" kern="1200" spc="0" dirty="0">
                          <a:solidFill>
                            <a:srgbClr val="000000"/>
                          </a:solidFill>
                          <a:effectLst/>
                          <a:latin typeface="Times New Roman"/>
                          <a:ea typeface="標楷體"/>
                          <a:cs typeface="+mn-cs"/>
                        </a:rPr>
                        <a:t>法院最終確定判決，得逕為強制執行。</a:t>
                      </a:r>
                    </a:p>
                  </a:txBody>
                  <a:tcPr marL="9915" marR="99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4"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49</a:t>
            </a:fld>
            <a:endParaRPr kumimoji="0" lang="en-US" altLang="zh-TW" sz="1000"/>
          </a:p>
        </p:txBody>
      </p:sp>
    </p:spTree>
    <p:extLst>
      <p:ext uri="{BB962C8B-B14F-4D97-AF65-F5344CB8AC3E}">
        <p14:creationId xmlns:p14="http://schemas.microsoft.com/office/powerpoint/2010/main" val="323742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zh-TW" altLang="en-US"/>
              <a:t>課程介紹</a:t>
            </a:r>
            <a:endParaRPr lang="en-US" altLang="zh-TW"/>
          </a:p>
        </p:txBody>
      </p:sp>
      <p:sp>
        <p:nvSpPr>
          <p:cNvPr id="7171" name="內容版面配置區 1"/>
          <p:cNvSpPr>
            <a:spLocks noGrp="1"/>
          </p:cNvSpPr>
          <p:nvPr>
            <p:ph sz="half" idx="2"/>
          </p:nvPr>
        </p:nvSpPr>
        <p:spPr>
          <a:xfrm>
            <a:off x="4644008" y="1412776"/>
            <a:ext cx="4392488" cy="3456384"/>
          </a:xfrm>
        </p:spPr>
        <p:txBody>
          <a:bodyPr/>
          <a:lstStyle/>
          <a:p>
            <a:r>
              <a:rPr lang="en-US" altLang="zh-TW" dirty="0">
                <a:solidFill>
                  <a:srgbClr val="0000FF"/>
                </a:solidFill>
              </a:rPr>
              <a:t>3.3</a:t>
            </a:r>
            <a:r>
              <a:rPr lang="zh-TW" altLang="zh-TW" dirty="0">
                <a:solidFill>
                  <a:srgbClr val="0000FF"/>
                </a:solidFill>
              </a:rPr>
              <a:t>調解之效力</a:t>
            </a:r>
          </a:p>
          <a:p>
            <a:pPr lvl="1"/>
            <a:r>
              <a:rPr lang="en-US" altLang="zh-TW" sz="2000" dirty="0">
                <a:solidFill>
                  <a:srgbClr val="0000FF"/>
                </a:solidFill>
              </a:rPr>
              <a:t>3.3.1</a:t>
            </a:r>
            <a:r>
              <a:rPr lang="zh-TW" altLang="zh-TW" sz="2000" dirty="0">
                <a:solidFill>
                  <a:srgbClr val="0000FF"/>
                </a:solidFill>
              </a:rPr>
              <a:t>調解成立</a:t>
            </a:r>
          </a:p>
          <a:p>
            <a:pPr lvl="1"/>
            <a:r>
              <a:rPr lang="en-US" altLang="zh-TW" sz="2000" dirty="0">
                <a:solidFill>
                  <a:srgbClr val="0000FF"/>
                </a:solidFill>
              </a:rPr>
              <a:t>3.3.2</a:t>
            </a:r>
            <a:r>
              <a:rPr lang="zh-TW" altLang="zh-TW" sz="2000" dirty="0">
                <a:solidFill>
                  <a:srgbClr val="0000FF"/>
                </a:solidFill>
              </a:rPr>
              <a:t>調解不成立</a:t>
            </a:r>
          </a:p>
          <a:p>
            <a:pPr lvl="1"/>
            <a:r>
              <a:rPr lang="en-US" altLang="zh-TW" sz="2000" dirty="0">
                <a:solidFill>
                  <a:srgbClr val="0000FF"/>
                </a:solidFill>
              </a:rPr>
              <a:t>3.3.3</a:t>
            </a:r>
            <a:r>
              <a:rPr lang="zh-TW" altLang="zh-TW" sz="2000" dirty="0">
                <a:solidFill>
                  <a:srgbClr val="0000FF"/>
                </a:solidFill>
              </a:rPr>
              <a:t>調解之撤回</a:t>
            </a:r>
          </a:p>
          <a:p>
            <a:pPr lvl="1"/>
            <a:r>
              <a:rPr lang="en-US" altLang="zh-TW" sz="2000" dirty="0">
                <a:solidFill>
                  <a:srgbClr val="0000FF"/>
                </a:solidFill>
              </a:rPr>
              <a:t>3.3.4</a:t>
            </a:r>
            <a:r>
              <a:rPr lang="zh-TW" altLang="zh-TW" sz="2000" dirty="0">
                <a:solidFill>
                  <a:srgbClr val="0000FF"/>
                </a:solidFill>
              </a:rPr>
              <a:t>其他注意事項</a:t>
            </a:r>
          </a:p>
          <a:p>
            <a:r>
              <a:rPr lang="en-US" altLang="zh-TW" dirty="0">
                <a:solidFill>
                  <a:srgbClr val="0000FF"/>
                </a:solidFill>
              </a:rPr>
              <a:t>3.4</a:t>
            </a:r>
            <a:r>
              <a:rPr lang="zh-TW" altLang="zh-TW" dirty="0">
                <a:solidFill>
                  <a:srgbClr val="0000FF"/>
                </a:solidFill>
              </a:rPr>
              <a:t>調解程序之終結</a:t>
            </a:r>
          </a:p>
          <a:p>
            <a:r>
              <a:rPr lang="en-US" altLang="zh-TW" dirty="0">
                <a:solidFill>
                  <a:srgbClr val="0000FF"/>
                </a:solidFill>
              </a:rPr>
              <a:t>3.5</a:t>
            </a:r>
            <a:r>
              <a:rPr lang="zh-TW" altLang="zh-TW" dirty="0">
                <a:solidFill>
                  <a:srgbClr val="0000FF"/>
                </a:solidFill>
              </a:rPr>
              <a:t>調解不成立後之特別規定</a:t>
            </a:r>
            <a:endParaRPr lang="en-US" altLang="zh-TW" sz="3200" b="1" dirty="0">
              <a:solidFill>
                <a:srgbClr val="0000FF"/>
              </a:solidFill>
            </a:endParaRPr>
          </a:p>
          <a:p>
            <a:r>
              <a:rPr lang="zh-TW" altLang="zh-TW" sz="3200" b="1" dirty="0">
                <a:solidFill>
                  <a:srgbClr val="0000FF"/>
                </a:solidFill>
              </a:rPr>
              <a:t>四、結語</a:t>
            </a:r>
            <a:endParaRPr lang="en-US" altLang="zh-TW" sz="3200" b="1" dirty="0">
              <a:solidFill>
                <a:srgbClr val="0000FF"/>
              </a:solidFill>
            </a:endParaRPr>
          </a:p>
          <a:p>
            <a:r>
              <a:rPr lang="zh-TW" altLang="zh-TW" sz="3200" b="1" dirty="0">
                <a:solidFill>
                  <a:srgbClr val="0000FF"/>
                </a:solidFill>
              </a:rPr>
              <a:t>五、附錄</a:t>
            </a:r>
            <a:endParaRPr lang="zh-TW" altLang="en-US" sz="3200" b="1" dirty="0">
              <a:solidFill>
                <a:srgbClr val="0000FF"/>
              </a:solidFill>
            </a:endParaRPr>
          </a:p>
        </p:txBody>
      </p:sp>
      <p:sp>
        <p:nvSpPr>
          <p:cNvPr id="7172" name="內容版面配置區 2"/>
          <p:cNvSpPr>
            <a:spLocks noGrp="1"/>
          </p:cNvSpPr>
          <p:nvPr>
            <p:ph sz="half" idx="1"/>
          </p:nvPr>
        </p:nvSpPr>
        <p:spPr>
          <a:xfrm>
            <a:off x="539552" y="1916832"/>
            <a:ext cx="4176464" cy="4114800"/>
          </a:xfrm>
        </p:spPr>
        <p:txBody>
          <a:bodyPr/>
          <a:lstStyle/>
          <a:p>
            <a:r>
              <a:rPr lang="zh-TW" altLang="zh-TW" b="1" dirty="0">
                <a:solidFill>
                  <a:srgbClr val="0000FF"/>
                </a:solidFill>
              </a:rPr>
              <a:t>三、調解程序</a:t>
            </a:r>
            <a:endParaRPr lang="zh-TW" altLang="zh-TW" dirty="0">
              <a:solidFill>
                <a:srgbClr val="0000FF"/>
              </a:solidFill>
            </a:endParaRPr>
          </a:p>
          <a:p>
            <a:r>
              <a:rPr lang="en-US" altLang="zh-TW" dirty="0">
                <a:solidFill>
                  <a:srgbClr val="0000FF"/>
                </a:solidFill>
              </a:rPr>
              <a:t>3.1</a:t>
            </a:r>
            <a:r>
              <a:rPr lang="zh-TW" altLang="zh-TW" dirty="0">
                <a:solidFill>
                  <a:srgbClr val="0000FF"/>
                </a:solidFill>
              </a:rPr>
              <a:t>申請調解之範圍</a:t>
            </a:r>
          </a:p>
          <a:p>
            <a:r>
              <a:rPr lang="en-US" altLang="zh-TW" dirty="0">
                <a:solidFill>
                  <a:srgbClr val="0000FF"/>
                </a:solidFill>
              </a:rPr>
              <a:t>3.2</a:t>
            </a:r>
            <a:r>
              <a:rPr lang="zh-TW" altLang="zh-TW" dirty="0">
                <a:solidFill>
                  <a:srgbClr val="0000FF"/>
                </a:solidFill>
              </a:rPr>
              <a:t>調解之申請及處理</a:t>
            </a:r>
          </a:p>
          <a:p>
            <a:pPr lvl="1"/>
            <a:r>
              <a:rPr lang="en-US" altLang="zh-TW" sz="2000" dirty="0">
                <a:solidFill>
                  <a:srgbClr val="0000FF"/>
                </a:solidFill>
              </a:rPr>
              <a:t>3.2.1</a:t>
            </a:r>
            <a:r>
              <a:rPr lang="zh-TW" altLang="zh-TW" sz="2000" dirty="0">
                <a:solidFill>
                  <a:srgbClr val="0000FF"/>
                </a:solidFill>
              </a:rPr>
              <a:t>調解程序之啟動</a:t>
            </a:r>
          </a:p>
          <a:p>
            <a:pPr lvl="1"/>
            <a:r>
              <a:rPr lang="en-US" altLang="zh-TW" sz="2000" dirty="0">
                <a:solidFill>
                  <a:srgbClr val="0000FF"/>
                </a:solidFill>
              </a:rPr>
              <a:t>3.2.2</a:t>
            </a:r>
            <a:r>
              <a:rPr lang="zh-TW" altLang="zh-TW" sz="2000" dirty="0">
                <a:solidFill>
                  <a:srgbClr val="0000FF"/>
                </a:solidFill>
              </a:rPr>
              <a:t>調解受理機關</a:t>
            </a:r>
          </a:p>
          <a:p>
            <a:pPr lvl="1"/>
            <a:r>
              <a:rPr lang="en-US" altLang="zh-TW" sz="2000" dirty="0">
                <a:solidFill>
                  <a:srgbClr val="0000FF"/>
                </a:solidFill>
              </a:rPr>
              <a:t>3.2.3</a:t>
            </a:r>
            <a:r>
              <a:rPr lang="zh-TW" altLang="zh-TW" sz="2000" dirty="0">
                <a:solidFill>
                  <a:srgbClr val="0000FF"/>
                </a:solidFill>
              </a:rPr>
              <a:t>調解書狀之撰寫與繳費</a:t>
            </a:r>
          </a:p>
          <a:p>
            <a:pPr lvl="1"/>
            <a:r>
              <a:rPr lang="en-US" altLang="zh-TW" sz="2000" dirty="0">
                <a:solidFill>
                  <a:srgbClr val="0000FF"/>
                </a:solidFill>
              </a:rPr>
              <a:t>3.2.4</a:t>
            </a:r>
            <a:r>
              <a:rPr lang="zh-TW" altLang="zh-TW" sz="2000" dirty="0">
                <a:solidFill>
                  <a:srgbClr val="0000FF"/>
                </a:solidFill>
              </a:rPr>
              <a:t>調解程序之審查與進行</a:t>
            </a:r>
          </a:p>
          <a:p>
            <a:pPr lvl="1"/>
            <a:r>
              <a:rPr lang="en-US" altLang="zh-TW" sz="2000" dirty="0">
                <a:solidFill>
                  <a:srgbClr val="0000FF"/>
                </a:solidFill>
              </a:rPr>
              <a:t>3.2.5</a:t>
            </a:r>
            <a:r>
              <a:rPr lang="zh-TW" altLang="zh-TW" sz="2000" dirty="0">
                <a:solidFill>
                  <a:srgbClr val="0000FF"/>
                </a:solidFill>
              </a:rPr>
              <a:t>調解建議與調解方案</a:t>
            </a:r>
          </a:p>
        </p:txBody>
      </p:sp>
      <p:sp>
        <p:nvSpPr>
          <p:cNvPr id="7173" name="投影片編號版面配置區 3"/>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BFF5BDB9-C3B5-41D8-8F89-EE0EAAAB7421}" type="slidenum">
              <a:rPr kumimoji="0" lang="en-US" altLang="zh-TW" sz="1000" smtClean="0"/>
              <a:pPr eaLnBrk="1" hangingPunct="1">
                <a:spcBef>
                  <a:spcPct val="0"/>
                </a:spcBef>
                <a:buClrTx/>
                <a:buSzTx/>
                <a:buFontTx/>
                <a:buNone/>
              </a:pPr>
              <a:t>5</a:t>
            </a:fld>
            <a:endParaRPr kumimoji="0" lang="en-US" altLang="zh-TW" sz="100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3568" y="404664"/>
            <a:ext cx="5040312" cy="473075"/>
          </a:xfrm>
        </p:spPr>
        <p:txBody>
          <a:bodyPr/>
          <a:lstStyle/>
          <a:p>
            <a:pPr eaLnBrk="1" hangingPunct="1"/>
            <a:r>
              <a:rPr lang="zh-TW" altLang="en-US" dirty="0"/>
              <a:t>補充</a:t>
            </a:r>
          </a:p>
        </p:txBody>
      </p:sp>
      <p:sp>
        <p:nvSpPr>
          <p:cNvPr id="45059" name="Rectangle 3"/>
          <p:cNvSpPr>
            <a:spLocks noGrp="1" noChangeArrowheads="1"/>
          </p:cNvSpPr>
          <p:nvPr>
            <p:ph type="body" idx="1"/>
          </p:nvPr>
        </p:nvSpPr>
        <p:spPr>
          <a:xfrm>
            <a:off x="1619250" y="1557338"/>
            <a:ext cx="6408738" cy="3887787"/>
          </a:xfrm>
        </p:spPr>
        <p:txBody>
          <a:bodyPr/>
          <a:lstStyle/>
          <a:p>
            <a:pPr>
              <a:lnSpc>
                <a:spcPct val="300000"/>
              </a:lnSpc>
            </a:pPr>
            <a:r>
              <a:rPr lang="zh-TW" altLang="en-US" sz="2800" dirty="0">
                <a:solidFill>
                  <a:srgbClr val="0000FF"/>
                </a:solidFill>
              </a:rPr>
              <a:t>工程契約範本</a:t>
            </a:r>
            <a:r>
              <a:rPr lang="zh-TW" altLang="zh-TW" sz="2800" dirty="0">
                <a:solidFill>
                  <a:srgbClr val="0000FF"/>
                </a:solidFill>
              </a:rPr>
              <a:t>第</a:t>
            </a:r>
            <a:r>
              <a:rPr lang="en-US" altLang="zh-TW" sz="2800" dirty="0">
                <a:solidFill>
                  <a:srgbClr val="0000FF"/>
                </a:solidFill>
              </a:rPr>
              <a:t>22</a:t>
            </a:r>
            <a:r>
              <a:rPr lang="zh-TW" altLang="zh-TW" sz="2800" dirty="0">
                <a:solidFill>
                  <a:srgbClr val="0000FF"/>
                </a:solidFill>
              </a:rPr>
              <a:t>條</a:t>
            </a:r>
          </a:p>
        </p:txBody>
      </p:sp>
      <p:sp>
        <p:nvSpPr>
          <p:cNvPr id="4"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50</a:t>
            </a:fld>
            <a:endParaRPr kumimoji="0" lang="en-US" altLang="zh-TW" sz="1000"/>
          </a:p>
        </p:txBody>
      </p:sp>
    </p:spTree>
    <p:extLst>
      <p:ext uri="{BB962C8B-B14F-4D97-AF65-F5344CB8AC3E}">
        <p14:creationId xmlns:p14="http://schemas.microsoft.com/office/powerpoint/2010/main" val="295014749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179512" y="1628800"/>
            <a:ext cx="8784976" cy="1362456"/>
          </a:xfrm>
        </p:spPr>
        <p:txBody>
          <a:bodyPr/>
          <a:lstStyle/>
          <a:p>
            <a:pPr algn="ctr"/>
            <a:r>
              <a:rPr lang="zh-TW" altLang="en-US" sz="4800" dirty="0">
                <a:effectLst/>
                <a:latin typeface="Times New Roman" panose="02020603050405020304" pitchFamily="18" charset="0"/>
                <a:ea typeface="標楷體" panose="03000509000000000000" pitchFamily="65" charset="-120"/>
                <a:cs typeface="Times New Roman" panose="02020603050405020304" pitchFamily="18" charset="0"/>
              </a:rPr>
              <a:t>補充：</a:t>
            </a:r>
            <a:r>
              <a:rPr lang="zh-TW" altLang="zh-TW" sz="4800" dirty="0">
                <a:effectLst/>
                <a:latin typeface="Times New Roman" panose="02020603050405020304" pitchFamily="18" charset="0"/>
                <a:ea typeface="標楷體" panose="03000509000000000000" pitchFamily="65" charset="-120"/>
                <a:cs typeface="Times New Roman" panose="02020603050405020304" pitchFamily="18" charset="0"/>
              </a:rPr>
              <a:t>契約爭議之解決方法</a:t>
            </a:r>
            <a:endParaRPr lang="zh-TW" altLang="en-US" sz="4800" dirty="0">
              <a:effectLst/>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467504357"/>
      </p:ext>
    </p:extLst>
  </p:cSld>
  <p:clrMapOvr>
    <a:masterClrMapping/>
  </p:clrMapOvr>
  <p:transition spd="slow">
    <p:randomBar dir="vert"/>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188640"/>
            <a:ext cx="8229600" cy="864096"/>
          </a:xfrm>
        </p:spPr>
        <p:txBody>
          <a:bodyPr/>
          <a:lstStyle/>
          <a:p>
            <a:r>
              <a:rPr lang="zh-TW" altLang="en-US" sz="4400" dirty="0">
                <a:solidFill>
                  <a:srgbClr val="000099"/>
                </a:solidFill>
              </a:rPr>
              <a:t>補充：</a:t>
            </a:r>
            <a:r>
              <a:rPr lang="zh-TW" altLang="zh-TW" sz="4400" b="1" dirty="0">
                <a:solidFill>
                  <a:srgbClr val="000099"/>
                </a:solidFill>
              </a:rPr>
              <a:t>契約爭議之解決方法</a:t>
            </a:r>
            <a:endParaRPr lang="zh-TW" altLang="en-US" sz="44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r>
              <a:rPr lang="zh-TW" altLang="zh-TW" sz="2000" dirty="0"/>
              <a:t>契約主要目的為規範契約當事人間之權利義務關係，近年來由於我國經濟發展及社會變遷所需，使得工程規模漸次擴大、工程內容日趨複雜、契約金額亦較以往為高，故工程糾紛所涉及之利益亦更可觀，因工程糾紛所導致之爭執也就更為激烈。</a:t>
            </a:r>
          </a:p>
          <a:p>
            <a:r>
              <a:rPr lang="zh-TW" altLang="zh-TW" sz="2000" dirty="0"/>
              <a:t>目前實務上解決</a:t>
            </a:r>
            <a:r>
              <a:rPr lang="zh-TW" altLang="en-US" sz="2000" dirty="0"/>
              <a:t>契約</a:t>
            </a:r>
            <a:r>
              <a:rPr lang="zh-TW" altLang="zh-TW" sz="2000" dirty="0"/>
              <a:t>糾紛之方法常用者有四</a:t>
            </a:r>
            <a:r>
              <a:rPr lang="zh-TW" altLang="en-US" sz="2000" dirty="0"/>
              <a:t>：</a:t>
            </a:r>
            <a:r>
              <a:rPr lang="zh-TW" altLang="zh-TW" sz="2000" dirty="0">
                <a:solidFill>
                  <a:srgbClr val="FF0000"/>
                </a:solidFill>
              </a:rPr>
              <a:t>和解、調解、仲裁及訴訟</a:t>
            </a:r>
            <a:r>
              <a:rPr lang="zh-TW" altLang="zh-TW" sz="2000" dirty="0"/>
              <a:t>四種方法。工程糾紛雖可以由雙方自行協商，以和解之方式解決，但當契約雙方無法就糾紛處理達成協議，此時僅能</a:t>
            </a:r>
            <a:r>
              <a:rPr lang="zh-TW" altLang="zh-TW" sz="2000" dirty="0">
                <a:solidFill>
                  <a:srgbClr val="FF0000"/>
                </a:solidFill>
              </a:rPr>
              <a:t>藉由公正第三人之裁決來定爭止紛</a:t>
            </a:r>
            <a:r>
              <a:rPr lang="zh-TW" altLang="zh-TW" sz="2000" dirty="0"/>
              <a:t>，至於由公正第三人解決糾紛之方式有二，</a:t>
            </a:r>
            <a:r>
              <a:rPr lang="zh-TW" altLang="zh-TW" sz="2000" dirty="0">
                <a:solidFill>
                  <a:srgbClr val="FF0000"/>
                </a:solidFill>
              </a:rPr>
              <a:t>一為向法院提起訴訟，由法院就雙方之糾紛下裁判；一為透過調解或仲裁方式</a:t>
            </a:r>
            <a:r>
              <a:rPr lang="zh-TW" altLang="zh-TW" sz="2000" dirty="0"/>
              <a:t>，由調解人或選任之仲裁人就雙方爭議事項加以合理處置。</a:t>
            </a:r>
          </a:p>
          <a:p>
            <a:r>
              <a:rPr lang="zh-TW" altLang="zh-TW" sz="2000" dirty="0"/>
              <a:t>和解與調解，須雙方皆同意最後之處置方案，此時和解與調解方生效力，若有一方不同意，則和解及調解即告失敗；至於仲裁與訴訟，其發動之條件雖有不同，但當仲裁做出仲裁判斷或訴訟做出判決時，該處置方案即具有效力。至於仲裁與訴訟之最大差異，在於工程爭議處理中，法官較欠缺相關工程知識，若遇技術層次較高之專業問題，唯有另外委託專家鑑定；至於仲裁則具有迅速、專家審理、祕密以經濟等之優點，因此當工程糾紛，當事人應考量雙方經濟上之實益，選擇最適之解決方式。</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52</a:t>
            </a:fld>
            <a:endParaRPr kumimoji="0" lang="en-US" altLang="zh-TW" sz="1000"/>
          </a:p>
        </p:txBody>
      </p:sp>
    </p:spTree>
    <p:extLst>
      <p:ext uri="{BB962C8B-B14F-4D97-AF65-F5344CB8AC3E}">
        <p14:creationId xmlns:p14="http://schemas.microsoft.com/office/powerpoint/2010/main" val="419146570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zh-TW" sz="3200" b="1" dirty="0"/>
              <a:t>和解</a:t>
            </a:r>
            <a:endParaRPr lang="zh-TW" altLang="en-US" sz="3200" b="1" dirty="0">
              <a:solidFill>
                <a:srgbClr val="000099"/>
              </a:solidFill>
            </a:endParaRPr>
          </a:p>
        </p:txBody>
      </p:sp>
      <p:sp>
        <p:nvSpPr>
          <p:cNvPr id="2" name="內容版面配置區 1"/>
          <p:cNvSpPr>
            <a:spLocks noGrp="1"/>
          </p:cNvSpPr>
          <p:nvPr>
            <p:ph idx="1"/>
          </p:nvPr>
        </p:nvSpPr>
        <p:spPr>
          <a:xfrm>
            <a:off x="269454" y="1268760"/>
            <a:ext cx="8568952" cy="4032448"/>
          </a:xfrm>
        </p:spPr>
        <p:txBody>
          <a:bodyPr/>
          <a:lstStyle/>
          <a:p>
            <a:pPr lvl="0">
              <a:spcBef>
                <a:spcPts val="1200"/>
              </a:spcBef>
            </a:pPr>
            <a:r>
              <a:rPr lang="zh-TW" altLang="zh-TW" sz="2000" dirty="0"/>
              <a:t>和解之性質</a:t>
            </a:r>
          </a:p>
          <a:p>
            <a:pPr lvl="1">
              <a:spcBef>
                <a:spcPts val="1200"/>
              </a:spcBef>
            </a:pPr>
            <a:r>
              <a:rPr lang="zh-TW" altLang="zh-TW" sz="2000" dirty="0"/>
              <a:t>和解有兩種，</a:t>
            </a:r>
            <a:r>
              <a:rPr lang="zh-TW" altLang="zh-TW" sz="2000" dirty="0">
                <a:solidFill>
                  <a:srgbClr val="FF0000"/>
                </a:solidFill>
              </a:rPr>
              <a:t>一種為民事上和解，一種為訴訟上和解</a:t>
            </a:r>
            <a:r>
              <a:rPr lang="zh-TW" altLang="zh-TW" sz="2000" dirty="0"/>
              <a:t>。</a:t>
            </a:r>
          </a:p>
          <a:p>
            <a:pPr lvl="1">
              <a:spcBef>
                <a:spcPts val="1200"/>
              </a:spcBef>
            </a:pPr>
            <a:r>
              <a:rPr lang="zh-TW" altLang="zh-TW" sz="2000" dirty="0"/>
              <a:t>所謂民事上和解，係指依民法</a:t>
            </a:r>
            <a:r>
              <a:rPr lang="en-US" altLang="zh-TW" sz="2000" dirty="0"/>
              <a:t>736</a:t>
            </a:r>
            <a:r>
              <a:rPr lang="zh-TW" altLang="zh-TW" sz="2000" dirty="0"/>
              <a:t>條規定</a:t>
            </a:r>
            <a:r>
              <a:rPr lang="zh-TW" altLang="en-US" sz="2000" dirty="0"/>
              <a:t>：</a:t>
            </a:r>
            <a:r>
              <a:rPr lang="zh-TW" altLang="zh-TW" sz="2000" dirty="0"/>
              <a:t>謂</a:t>
            </a:r>
            <a:r>
              <a:rPr lang="zh-TW" altLang="zh-TW" sz="2000" dirty="0">
                <a:solidFill>
                  <a:srgbClr val="FF0000"/>
                </a:solidFill>
              </a:rPr>
              <a:t>當事人約定，互相讓步</a:t>
            </a:r>
            <a:r>
              <a:rPr lang="zh-TW" altLang="zh-TW" sz="2000" dirty="0"/>
              <a:t>，以終止爭執或防止爭執發生之契約。</a:t>
            </a:r>
          </a:p>
          <a:p>
            <a:pPr lvl="1">
              <a:spcBef>
                <a:spcPts val="1200"/>
              </a:spcBef>
            </a:pPr>
            <a:r>
              <a:rPr lang="zh-TW" altLang="zh-TW" sz="2000" dirty="0"/>
              <a:t>至於訟訴上和解，係指當事人</a:t>
            </a:r>
            <a:r>
              <a:rPr lang="zh-TW" altLang="zh-TW" sz="2000" dirty="0">
                <a:solidFill>
                  <a:srgbClr val="FF0000"/>
                </a:solidFill>
              </a:rPr>
              <a:t>於法院訴訟中，以終結訴訟為目的</a:t>
            </a:r>
            <a:r>
              <a:rPr lang="zh-TW" altLang="zh-TW" sz="2000" dirty="0"/>
              <a:t>，於訴訟期間隨時就訴訟上所主張之權利義務互相讓步達成合意，將結果向法院為陳述之訴訟行為。</a:t>
            </a:r>
          </a:p>
          <a:p>
            <a:pPr lvl="1">
              <a:spcBef>
                <a:spcPts val="1200"/>
              </a:spcBef>
            </a:pPr>
            <a:r>
              <a:rPr lang="zh-TW" altLang="zh-TW" sz="2000" dirty="0"/>
              <a:t>兩者最大的不同，在於民事上和解，因</a:t>
            </a:r>
            <a:r>
              <a:rPr lang="zh-TW" altLang="zh-TW" sz="2000" dirty="0">
                <a:solidFill>
                  <a:srgbClr val="FF0000"/>
                </a:solidFill>
              </a:rPr>
              <a:t>尚未發生訴訟法上之法律效果</a:t>
            </a:r>
            <a:r>
              <a:rPr lang="zh-TW" altLang="zh-TW" sz="2000" dirty="0"/>
              <a:t>，故若一方未就和解契約約定內容執行，則仍須</a:t>
            </a:r>
            <a:r>
              <a:rPr lang="zh-TW" altLang="zh-TW" sz="2000" dirty="0">
                <a:solidFill>
                  <a:srgbClr val="FF0000"/>
                </a:solidFill>
              </a:rPr>
              <a:t>以訴為之</a:t>
            </a:r>
            <a:r>
              <a:rPr lang="zh-TW" altLang="zh-TW" sz="2000" dirty="0"/>
              <a:t>，請求他方履行，待法院判決後方有確定力，此時</a:t>
            </a:r>
            <a:r>
              <a:rPr lang="zh-TW" altLang="zh-TW" sz="2000" dirty="0">
                <a:solidFill>
                  <a:srgbClr val="FF0000"/>
                </a:solidFill>
              </a:rPr>
              <a:t>方可請求執行法院強制執行</a:t>
            </a:r>
            <a:r>
              <a:rPr lang="zh-TW" altLang="zh-TW" sz="2000" dirty="0"/>
              <a:t>；至於</a:t>
            </a:r>
            <a:r>
              <a:rPr lang="zh-TW" altLang="zh-TW" sz="2000" dirty="0">
                <a:solidFill>
                  <a:srgbClr val="FF0000"/>
                </a:solidFill>
              </a:rPr>
              <a:t>訴訟上和解</a:t>
            </a:r>
            <a:r>
              <a:rPr lang="zh-TW" altLang="zh-TW" sz="2000" dirty="0"/>
              <a:t>，依民事訴訟法第</a:t>
            </a:r>
            <a:r>
              <a:rPr lang="en-US" altLang="zh-TW" sz="2000" dirty="0"/>
              <a:t>380</a:t>
            </a:r>
            <a:r>
              <a:rPr lang="zh-TW" altLang="zh-TW" sz="2000" dirty="0"/>
              <a:t>條規定，此和解與法院</a:t>
            </a:r>
            <a:r>
              <a:rPr lang="zh-TW" altLang="zh-TW" sz="2000" dirty="0">
                <a:solidFill>
                  <a:srgbClr val="FF0000"/>
                </a:solidFill>
              </a:rPr>
              <a:t>確定判決有同一效力</a:t>
            </a:r>
            <a:r>
              <a:rPr lang="zh-TW" altLang="zh-TW" sz="2000" dirty="0"/>
              <a:t>，亦即可以此和解內容為執行名義，向法院對他方為</a:t>
            </a:r>
            <a:r>
              <a:rPr lang="zh-TW" altLang="zh-TW" sz="2000" dirty="0">
                <a:solidFill>
                  <a:srgbClr val="FF0000"/>
                </a:solidFill>
              </a:rPr>
              <a:t>強制執行</a:t>
            </a:r>
            <a:r>
              <a:rPr lang="zh-TW" altLang="zh-TW" sz="2000" dirty="0"/>
              <a:t>之請求。</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53</a:t>
            </a:fld>
            <a:endParaRPr kumimoji="0" lang="en-US" altLang="zh-TW" sz="1000"/>
          </a:p>
        </p:txBody>
      </p:sp>
    </p:spTree>
    <p:extLst>
      <p:ext uri="{BB962C8B-B14F-4D97-AF65-F5344CB8AC3E}">
        <p14:creationId xmlns:p14="http://schemas.microsoft.com/office/powerpoint/2010/main" val="2599925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zh-TW" sz="3200" b="1" dirty="0"/>
              <a:t>和解</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spcBef>
                <a:spcPts val="0"/>
              </a:spcBef>
            </a:pPr>
            <a:r>
              <a:rPr lang="zh-TW" altLang="zh-TW" sz="2000" dirty="0"/>
              <a:t>和解之程序</a:t>
            </a:r>
          </a:p>
          <a:p>
            <a:pPr lvl="1">
              <a:spcBef>
                <a:spcPts val="0"/>
              </a:spcBef>
            </a:pPr>
            <a:r>
              <a:rPr lang="zh-TW" altLang="zh-TW" sz="2000" dirty="0">
                <a:solidFill>
                  <a:srgbClr val="FF0000"/>
                </a:solidFill>
              </a:rPr>
              <a:t>民事上之和解</a:t>
            </a:r>
          </a:p>
          <a:p>
            <a:pPr lvl="2">
              <a:spcBef>
                <a:spcPts val="0"/>
              </a:spcBef>
            </a:pPr>
            <a:r>
              <a:rPr lang="zh-TW" altLang="zh-TW" sz="2000" dirty="0"/>
              <a:t>依民法</a:t>
            </a:r>
            <a:r>
              <a:rPr lang="en-US" altLang="zh-TW" sz="2000" dirty="0"/>
              <a:t>736</a:t>
            </a:r>
            <a:r>
              <a:rPr lang="zh-TW" altLang="zh-TW" sz="2000" dirty="0"/>
              <a:t>條規定，僅需雙方當事人，就發生爭執之事，互相讓步，約定和解條件即是。就工程契約言，有可能是雙方平時開會就爭議內容所為之合意處置；亦有可能為雙方就該爭議處置之合意，以正式函文向對方告知，他方回文亦同意之情況屬之。</a:t>
            </a:r>
          </a:p>
          <a:p>
            <a:pPr lvl="1">
              <a:spcBef>
                <a:spcPts val="0"/>
              </a:spcBef>
            </a:pPr>
            <a:r>
              <a:rPr lang="zh-TW" altLang="zh-TW" sz="2000" dirty="0">
                <a:solidFill>
                  <a:srgbClr val="FF0000"/>
                </a:solidFill>
              </a:rPr>
              <a:t>訴訟上之和解</a:t>
            </a:r>
          </a:p>
          <a:p>
            <a:pPr lvl="1">
              <a:spcBef>
                <a:spcPts val="0"/>
              </a:spcBef>
            </a:pPr>
            <a:r>
              <a:rPr lang="zh-TW" altLang="zh-TW" sz="2000" dirty="0"/>
              <a:t>有關訴訟和解之程序分述如下</a:t>
            </a:r>
            <a:r>
              <a:rPr lang="zh-TW" altLang="en-US" sz="2000" dirty="0"/>
              <a:t>：</a:t>
            </a:r>
            <a:endParaRPr lang="zh-TW" altLang="zh-TW" sz="2000" dirty="0"/>
          </a:p>
          <a:p>
            <a:pPr lvl="2">
              <a:spcBef>
                <a:spcPts val="0"/>
              </a:spcBef>
            </a:pPr>
            <a:r>
              <a:rPr lang="zh-TW" altLang="zh-TW" sz="2000" dirty="0"/>
              <a:t>雙方於法院爭訟時，</a:t>
            </a:r>
            <a:r>
              <a:rPr lang="zh-TW" altLang="zh-TW" sz="2000" dirty="0">
                <a:solidFill>
                  <a:srgbClr val="FF0000"/>
                </a:solidFill>
              </a:rPr>
              <a:t>法院不問訴訟程度如何，得隨時試行和解</a:t>
            </a:r>
            <a:r>
              <a:rPr lang="zh-TW" altLang="zh-TW" sz="2000" dirty="0"/>
              <a:t>。</a:t>
            </a:r>
          </a:p>
          <a:p>
            <a:pPr lvl="2">
              <a:spcBef>
                <a:spcPts val="0"/>
              </a:spcBef>
            </a:pPr>
            <a:r>
              <a:rPr lang="zh-TW" altLang="zh-TW" sz="2000" dirty="0"/>
              <a:t>當事人和解之意思已甚接近者，兩造得聲請法院於當事人表明之範圍內，定和解方案。此時定和解方案，應斟酌一切情形，依衡平法理為之；並將所定和解方案告知或送達當事人。當事人若</a:t>
            </a:r>
            <a:r>
              <a:rPr lang="zh-TW" altLang="zh-TW" sz="2000" dirty="0">
                <a:solidFill>
                  <a:srgbClr val="FF0000"/>
                </a:solidFill>
              </a:rPr>
              <a:t>已受告知或送達者，不得撤回和解</a:t>
            </a:r>
            <a:r>
              <a:rPr lang="zh-TW" altLang="zh-TW" sz="2000" dirty="0"/>
              <a:t>。</a:t>
            </a:r>
          </a:p>
          <a:p>
            <a:pPr lvl="2">
              <a:spcBef>
                <a:spcPts val="0"/>
              </a:spcBef>
            </a:pPr>
            <a:r>
              <a:rPr lang="zh-TW" altLang="zh-TW" sz="2000" dirty="0"/>
              <a:t>當事人有和解之望，而一造到場有困難時，法院亦得依當事人一造之聲請或依職權提出和解方案，此方案應送達於兩造，並限期命為是否接受之表示；如雙方於期限內皆表示接受時，視為已依該方案成立和解，否則，法院將須續行該案之訴訟程序。</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54</a:t>
            </a:fld>
            <a:endParaRPr kumimoji="0" lang="en-US" altLang="zh-TW" sz="1000"/>
          </a:p>
        </p:txBody>
      </p:sp>
    </p:spTree>
    <p:extLst>
      <p:ext uri="{BB962C8B-B14F-4D97-AF65-F5344CB8AC3E}">
        <p14:creationId xmlns:p14="http://schemas.microsoft.com/office/powerpoint/2010/main" val="11763692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zh-TW" sz="3200" b="1" dirty="0"/>
              <a:t>和解</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r>
              <a:rPr lang="zh-TW" altLang="zh-TW" sz="2400" dirty="0"/>
              <a:t>和解之效力</a:t>
            </a:r>
          </a:p>
          <a:p>
            <a:pPr lvl="1"/>
            <a:r>
              <a:rPr lang="zh-TW" altLang="zh-TW" sz="2400" dirty="0">
                <a:solidFill>
                  <a:srgbClr val="FF0000"/>
                </a:solidFill>
              </a:rPr>
              <a:t>民事上之和解，雖須待法院判決後，方有確定力</a:t>
            </a:r>
            <a:r>
              <a:rPr lang="zh-TW" altLang="zh-TW" sz="2400" dirty="0"/>
              <a:t>，但和解契約究為民法所承認之有名契約，故其約定內容仍具有法律上之效力。此外，和解當事人之一方，除對資格或對於重要之爭點有錯誤而為和解者外，原則上，</a:t>
            </a:r>
            <a:r>
              <a:rPr lang="zh-TW" altLang="zh-TW" sz="2400" dirty="0">
                <a:solidFill>
                  <a:srgbClr val="FF0000"/>
                </a:solidFill>
              </a:rPr>
              <a:t>和解是不得以錯誤為理由將之撤銷</a:t>
            </a:r>
            <a:r>
              <a:rPr lang="zh-TW" altLang="zh-TW" sz="2400" dirty="0"/>
              <a:t>。</a:t>
            </a:r>
          </a:p>
          <a:p>
            <a:pPr lvl="1"/>
            <a:r>
              <a:rPr lang="zh-TW" altLang="zh-TW" sz="2400" dirty="0"/>
              <a:t>訴訟上之和解，雖為私法上之法律行為，但同時亦為訴訟法上之訴訟行為，即一面以就私法上之法律關係止息爭執為目的，而生私法上效果之法律行為，一面又以終結訴訟或訴訟之某爭點為目的，而生訴訟法上效果之訴訟行為，兩者之間，實為一不可分離之關係；故</a:t>
            </a:r>
            <a:r>
              <a:rPr lang="zh-TW" altLang="zh-TW" sz="2400" dirty="0">
                <a:solidFill>
                  <a:srgbClr val="FF0000"/>
                </a:solidFill>
              </a:rPr>
              <a:t>訴訟上之和解</a:t>
            </a:r>
            <a:r>
              <a:rPr lang="zh-TW" altLang="zh-TW" sz="2400" dirty="0"/>
              <a:t>就有爭執之訴訟標的為解決者，自亦發生民法第</a:t>
            </a:r>
            <a:r>
              <a:rPr lang="en-US" altLang="zh-TW" sz="2400" dirty="0"/>
              <a:t>737</a:t>
            </a:r>
            <a:r>
              <a:rPr lang="zh-TW" altLang="zh-TW" sz="2400" dirty="0"/>
              <a:t>條所定，使</a:t>
            </a:r>
            <a:r>
              <a:rPr lang="zh-TW" altLang="zh-TW" sz="2400" dirty="0">
                <a:solidFill>
                  <a:srgbClr val="FF0000"/>
                </a:solidFill>
              </a:rPr>
              <a:t>當事人所拋棄之權利消滅及使當事人取得和解契約所訂明權利</a:t>
            </a:r>
            <a:r>
              <a:rPr lang="zh-TW" altLang="zh-TW" sz="2400" dirty="0"/>
              <a:t>之效力。</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55</a:t>
            </a:fld>
            <a:endParaRPr kumimoji="0" lang="en-US" altLang="zh-TW" sz="1000"/>
          </a:p>
        </p:txBody>
      </p:sp>
    </p:spTree>
    <p:extLst>
      <p:ext uri="{BB962C8B-B14F-4D97-AF65-F5344CB8AC3E}">
        <p14:creationId xmlns:p14="http://schemas.microsoft.com/office/powerpoint/2010/main" val="24604295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調</a:t>
            </a:r>
            <a:r>
              <a:rPr lang="zh-TW" altLang="zh-TW" sz="3200" b="1" dirty="0"/>
              <a:t>解</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spcBef>
                <a:spcPts val="600"/>
              </a:spcBef>
            </a:pPr>
            <a:r>
              <a:rPr lang="zh-TW" altLang="zh-TW" sz="2400" dirty="0"/>
              <a:t>調解之性質</a:t>
            </a:r>
          </a:p>
          <a:p>
            <a:pPr lvl="1">
              <a:spcBef>
                <a:spcPts val="600"/>
              </a:spcBef>
            </a:pPr>
            <a:r>
              <a:rPr lang="zh-TW" altLang="zh-TW" sz="2400" dirty="0"/>
              <a:t>調解者，法院於兩造法律關係有爭議時，在未起訴前從中調停排解，使之為一解決紛爭之合意，以避免訴訟之程序。故調解係指透過第三者介入居間調和雙方爭議之制度。「調解」一般有</a:t>
            </a:r>
            <a:r>
              <a:rPr lang="zh-TW" altLang="zh-TW" sz="2400" dirty="0">
                <a:solidFill>
                  <a:srgbClr val="FF0000"/>
                </a:solidFill>
              </a:rPr>
              <a:t>訴訟上及訴訟外調解</a:t>
            </a:r>
            <a:r>
              <a:rPr lang="zh-TW" altLang="zh-TW" sz="2400" dirty="0"/>
              <a:t>兩種，訴訟上調解，除依民事訴訟法規定須強制調解事件外，當事人得於訴訟前，聲請法院調解，其</a:t>
            </a:r>
            <a:r>
              <a:rPr lang="zh-TW" altLang="zh-TW" sz="2400" dirty="0">
                <a:solidFill>
                  <a:srgbClr val="FF0000"/>
                </a:solidFill>
              </a:rPr>
              <a:t>調解結果</a:t>
            </a:r>
            <a:r>
              <a:rPr lang="zh-TW" altLang="zh-TW" sz="2400" dirty="0"/>
              <a:t>，依民事訴訟法第</a:t>
            </a:r>
            <a:r>
              <a:rPr lang="en-US" altLang="zh-TW" sz="2400" dirty="0"/>
              <a:t>416</a:t>
            </a:r>
            <a:r>
              <a:rPr lang="zh-TW" altLang="zh-TW" sz="2400" dirty="0"/>
              <a:t>條之規定，</a:t>
            </a:r>
            <a:r>
              <a:rPr lang="zh-TW" altLang="zh-TW" sz="2400" dirty="0">
                <a:solidFill>
                  <a:srgbClr val="FF0000"/>
                </a:solidFill>
              </a:rPr>
              <a:t>與訴訟和解具有同一效力，亦即與確定判決有同一效力，可據以要求強制執行</a:t>
            </a:r>
            <a:r>
              <a:rPr lang="zh-TW" altLang="zh-TW" sz="2400" dirty="0"/>
              <a:t>。至於</a:t>
            </a:r>
            <a:r>
              <a:rPr lang="zh-TW" altLang="zh-TW" sz="2400" dirty="0">
                <a:solidFill>
                  <a:srgbClr val="FF0000"/>
                </a:solidFill>
              </a:rPr>
              <a:t>訴訟外調解，以公共工程言，係向採購申訴審議委員會提出調解聲請</a:t>
            </a:r>
            <a:r>
              <a:rPr lang="zh-TW" altLang="zh-TW" sz="2400" dirty="0"/>
              <a:t>，其所為之調解書，依政府採購法第</a:t>
            </a:r>
            <a:r>
              <a:rPr lang="en-US" altLang="zh-TW" sz="2400" dirty="0"/>
              <a:t>85</a:t>
            </a:r>
            <a:r>
              <a:rPr lang="zh-TW" altLang="zh-TW" sz="2400" dirty="0"/>
              <a:t>條之</a:t>
            </a:r>
            <a:r>
              <a:rPr lang="en-US" altLang="zh-TW" sz="2400" dirty="0"/>
              <a:t>1</a:t>
            </a:r>
            <a:r>
              <a:rPr lang="zh-TW" altLang="zh-TW" sz="2400" dirty="0"/>
              <a:t>規定，除政府採購法有特別規定外，與</a:t>
            </a:r>
            <a:r>
              <a:rPr lang="zh-TW" altLang="zh-TW" sz="2400" dirty="0">
                <a:solidFill>
                  <a:srgbClr val="FF0000"/>
                </a:solidFill>
              </a:rPr>
              <a:t>民事確定判決具有同一效力，亦即可據以要求強制執行</a:t>
            </a:r>
            <a:r>
              <a:rPr lang="zh-TW" altLang="zh-TW" sz="24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56</a:t>
            </a:fld>
            <a:endParaRPr kumimoji="0" lang="en-US" altLang="zh-TW" sz="1000"/>
          </a:p>
        </p:txBody>
      </p:sp>
    </p:spTree>
    <p:extLst>
      <p:ext uri="{BB962C8B-B14F-4D97-AF65-F5344CB8AC3E}">
        <p14:creationId xmlns:p14="http://schemas.microsoft.com/office/powerpoint/2010/main" val="265632872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調</a:t>
            </a:r>
            <a:r>
              <a:rPr lang="zh-TW" altLang="zh-TW" sz="3200" b="1" dirty="0"/>
              <a:t>解</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lvl="0">
              <a:spcBef>
                <a:spcPts val="0"/>
              </a:spcBef>
            </a:pPr>
            <a:r>
              <a:rPr lang="zh-TW" altLang="zh-TW" sz="2400" dirty="0"/>
              <a:t>調解之程序</a:t>
            </a:r>
          </a:p>
          <a:p>
            <a:pPr lvl="0">
              <a:spcBef>
                <a:spcPts val="0"/>
              </a:spcBef>
            </a:pPr>
            <a:r>
              <a:rPr lang="zh-TW" altLang="zh-TW" sz="2400" dirty="0">
                <a:solidFill>
                  <a:srgbClr val="FF0000"/>
                </a:solidFill>
              </a:rPr>
              <a:t>私人</a:t>
            </a:r>
            <a:r>
              <a:rPr lang="en-US" altLang="zh-TW" sz="2400" dirty="0">
                <a:solidFill>
                  <a:srgbClr val="FF0000"/>
                </a:solidFill>
              </a:rPr>
              <a:t>-</a:t>
            </a:r>
            <a:r>
              <a:rPr lang="zh-TW" altLang="zh-TW" sz="2400" dirty="0">
                <a:solidFill>
                  <a:srgbClr val="FF0000"/>
                </a:solidFill>
              </a:rPr>
              <a:t>向法院為之</a:t>
            </a:r>
          </a:p>
          <a:p>
            <a:pPr lvl="1">
              <a:spcBef>
                <a:spcPts val="0"/>
              </a:spcBef>
            </a:pPr>
            <a:r>
              <a:rPr lang="zh-TW" altLang="zh-TW" sz="2000" dirty="0"/>
              <a:t>由當事人於起訴前，向法院聲請調解。此聲請應表明為調解標的之法律關係及爭議之情形。有文書為證據者，並應提出其原本或影本。</a:t>
            </a:r>
          </a:p>
          <a:p>
            <a:pPr lvl="1">
              <a:spcBef>
                <a:spcPts val="0"/>
              </a:spcBef>
            </a:pPr>
            <a:r>
              <a:rPr lang="zh-TW" altLang="zh-TW" sz="2000" dirty="0"/>
              <a:t>調解由法官選任調解委員一人至三人先行調解，俟至相當程度有成立之望或其他必要情形時，再報請法官到場。但兩造當事人合意或法官認為適當時，亦得逕由法官行之。</a:t>
            </a:r>
          </a:p>
          <a:p>
            <a:pPr lvl="1">
              <a:spcBef>
                <a:spcPts val="0"/>
              </a:spcBef>
            </a:pPr>
            <a:r>
              <a:rPr lang="zh-TW" altLang="zh-TW" sz="2000" dirty="0"/>
              <a:t>關於財產權爭議之調解，經兩造同意，得由調解委員酌定解決事件之調解條款。即當事人於調解程序中合意由調解委員酌定調解條款，亦即雙方合意由調解委員兼仲裁人，調解程序轉為仲裁程序，調解委員酌定調解條款，雙方當事人兩造必須遵守，不得變更，具有仲裁判斷之性質。</a:t>
            </a:r>
          </a:p>
          <a:p>
            <a:pPr lvl="1">
              <a:spcBef>
                <a:spcPts val="0"/>
              </a:spcBef>
            </a:pPr>
            <a:r>
              <a:rPr lang="zh-TW" altLang="zh-TW" sz="2000" dirty="0"/>
              <a:t>關於財產權爭議之調解，當事人不能合意但已甚接近者，法官應斟酌一切情形，其有調解委員者，並應徵詢調解委員之意見，求兩造利益之平衡，於不違反兩造當事人之主要意思範圍內，以職權提出解決事件之方案。當事人或參加調解之利害關係人對於前條之方案，得於送達後十日之不變期間內，提出異議。於前項期間內提出異議者，視為調解不成立；其未於前項期間內提出異議者，視為已依該方案成立調解。</a:t>
            </a:r>
            <a:endParaRPr lang="zh-TW" altLang="zh-TW" sz="2400" dirty="0"/>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57</a:t>
            </a:fld>
            <a:endParaRPr kumimoji="0" lang="en-US" altLang="zh-TW" sz="1000"/>
          </a:p>
        </p:txBody>
      </p:sp>
    </p:spTree>
    <p:extLst>
      <p:ext uri="{BB962C8B-B14F-4D97-AF65-F5344CB8AC3E}">
        <p14:creationId xmlns:p14="http://schemas.microsoft.com/office/powerpoint/2010/main" val="303894280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調</a:t>
            </a:r>
            <a:r>
              <a:rPr lang="zh-TW" altLang="zh-TW" sz="3200" b="1" dirty="0"/>
              <a:t>解</a:t>
            </a:r>
            <a:endParaRPr lang="zh-TW" altLang="en-US" sz="3200" b="1" dirty="0">
              <a:solidFill>
                <a:srgbClr val="000099"/>
              </a:solidFill>
            </a:endParaRPr>
          </a:p>
        </p:txBody>
      </p:sp>
      <p:sp>
        <p:nvSpPr>
          <p:cNvPr id="2" name="內容版面配置區 1"/>
          <p:cNvSpPr>
            <a:spLocks noGrp="1"/>
          </p:cNvSpPr>
          <p:nvPr>
            <p:ph idx="1"/>
          </p:nvPr>
        </p:nvSpPr>
        <p:spPr>
          <a:xfrm>
            <a:off x="179512" y="1196752"/>
            <a:ext cx="8784976" cy="3888432"/>
          </a:xfrm>
        </p:spPr>
        <p:txBody>
          <a:bodyPr/>
          <a:lstStyle/>
          <a:p>
            <a:pPr lvl="0">
              <a:spcBef>
                <a:spcPts val="0"/>
              </a:spcBef>
            </a:pPr>
            <a:r>
              <a:rPr lang="zh-TW" altLang="zh-TW" sz="2200" dirty="0"/>
              <a:t>調解之程序</a:t>
            </a:r>
          </a:p>
          <a:p>
            <a:pPr lvl="0">
              <a:spcBef>
                <a:spcPts val="0"/>
              </a:spcBef>
            </a:pPr>
            <a:r>
              <a:rPr lang="zh-TW" altLang="zh-TW" sz="2200" dirty="0">
                <a:solidFill>
                  <a:srgbClr val="FF0000"/>
                </a:solidFill>
              </a:rPr>
              <a:t>屬政府採購法</a:t>
            </a:r>
            <a:r>
              <a:rPr lang="zh-TW" altLang="en-US" sz="2200" dirty="0">
                <a:solidFill>
                  <a:srgbClr val="FF0000"/>
                </a:solidFill>
              </a:rPr>
              <a:t>者－</a:t>
            </a:r>
            <a:r>
              <a:rPr lang="zh-TW" altLang="zh-TW" sz="2200" dirty="0">
                <a:solidFill>
                  <a:srgbClr val="FF0000"/>
                </a:solidFill>
              </a:rPr>
              <a:t>向政府所設立之申訴審議委員會為之</a:t>
            </a:r>
          </a:p>
          <a:p>
            <a:pPr lvl="1">
              <a:spcBef>
                <a:spcPts val="0"/>
              </a:spcBef>
            </a:pPr>
            <a:r>
              <a:rPr lang="zh-TW" altLang="zh-TW" sz="2200" dirty="0"/>
              <a:t>機關與廠商因履約爭議未能達成協議者，得向採購申訴審議委員會申請調解。若</a:t>
            </a:r>
            <a:r>
              <a:rPr lang="zh-TW" altLang="zh-TW" sz="2200" dirty="0">
                <a:solidFill>
                  <a:srgbClr val="FF0000"/>
                </a:solidFill>
              </a:rPr>
              <a:t>調解屬廠商申請者，機關不得拒絕</a:t>
            </a:r>
            <a:r>
              <a:rPr lang="zh-TW" altLang="zh-TW" sz="2200" dirty="0"/>
              <a:t>。</a:t>
            </a:r>
          </a:p>
          <a:p>
            <a:pPr lvl="1">
              <a:spcBef>
                <a:spcPts val="0"/>
              </a:spcBef>
            </a:pPr>
            <a:r>
              <a:rPr lang="zh-TW" altLang="zh-TW" sz="2200" dirty="0"/>
              <a:t>履約爭議之調解，當事人不能合意但已甚接近者，採購申訴審議委員會應斟酌一切情形，並徵詢調解委員之意見，求兩造利益之平衡，於不違反兩造當事人之主要意思範圍內，以職權提出</a:t>
            </a:r>
            <a:r>
              <a:rPr lang="zh-TW" altLang="zh-TW" sz="2200" dirty="0">
                <a:solidFill>
                  <a:srgbClr val="FF0000"/>
                </a:solidFill>
              </a:rPr>
              <a:t>調解方案</a:t>
            </a:r>
            <a:r>
              <a:rPr lang="zh-TW" altLang="zh-TW" sz="2200" dirty="0"/>
              <a:t>。</a:t>
            </a:r>
            <a:endParaRPr lang="en-US" altLang="zh-TW" sz="2200" dirty="0"/>
          </a:p>
          <a:p>
            <a:pPr lvl="1">
              <a:spcBef>
                <a:spcPts val="0"/>
              </a:spcBef>
            </a:pPr>
            <a:r>
              <a:rPr lang="zh-TW" altLang="zh-TW" sz="2200" dirty="0"/>
              <a:t>當事人或參加調解之利害關係人對於前項方案，得於送達之次日起</a:t>
            </a:r>
            <a:r>
              <a:rPr lang="zh-TW" altLang="zh-TW" sz="2200" dirty="0">
                <a:solidFill>
                  <a:srgbClr val="FF0000"/>
                </a:solidFill>
              </a:rPr>
              <a:t>十日</a:t>
            </a:r>
            <a:r>
              <a:rPr lang="zh-TW" altLang="zh-TW" sz="2200" dirty="0"/>
              <a:t>內，向採購申訴審議委員會提出異議。於期間內</a:t>
            </a:r>
            <a:r>
              <a:rPr lang="zh-TW" altLang="zh-TW" sz="2200" dirty="0">
                <a:solidFill>
                  <a:srgbClr val="FF0000"/>
                </a:solidFill>
              </a:rPr>
              <a:t>提出異議者，視為調解不成立</a:t>
            </a:r>
            <a:r>
              <a:rPr lang="zh-TW" altLang="zh-TW" sz="2200" dirty="0"/>
              <a:t>；其</a:t>
            </a:r>
            <a:r>
              <a:rPr lang="zh-TW" altLang="zh-TW" sz="2200" dirty="0">
                <a:solidFill>
                  <a:srgbClr val="FF0000"/>
                </a:solidFill>
              </a:rPr>
              <a:t>未於前項期間內提出異議者，視為已依該方案調解成立</a:t>
            </a:r>
            <a:r>
              <a:rPr lang="zh-TW" altLang="zh-TW" sz="2200" dirty="0"/>
              <a:t>。</a:t>
            </a:r>
          </a:p>
          <a:p>
            <a:pPr lvl="1">
              <a:spcBef>
                <a:spcPts val="0"/>
              </a:spcBef>
            </a:pPr>
            <a:r>
              <a:rPr lang="zh-TW" altLang="zh-TW" sz="2200" dirty="0"/>
              <a:t>採購申訴審議委員會辦理調解之程序及其效力，除政府採購法有特別規定者外，準用民事訴訟法有關調解之規定。</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58</a:t>
            </a:fld>
            <a:endParaRPr kumimoji="0" lang="en-US" altLang="zh-TW" sz="1000"/>
          </a:p>
        </p:txBody>
      </p:sp>
    </p:spTree>
    <p:extLst>
      <p:ext uri="{BB962C8B-B14F-4D97-AF65-F5344CB8AC3E}">
        <p14:creationId xmlns:p14="http://schemas.microsoft.com/office/powerpoint/2010/main" val="279542156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調</a:t>
            </a:r>
            <a:r>
              <a:rPr lang="zh-TW" altLang="zh-TW" sz="3200" b="1" dirty="0"/>
              <a:t>解</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lvl="0">
              <a:lnSpc>
                <a:spcPct val="150000"/>
              </a:lnSpc>
              <a:spcBef>
                <a:spcPts val="600"/>
              </a:spcBef>
            </a:pPr>
            <a:r>
              <a:rPr lang="zh-TW" altLang="zh-TW" sz="2800" dirty="0"/>
              <a:t>調解之效力</a:t>
            </a:r>
          </a:p>
          <a:p>
            <a:pPr lvl="0">
              <a:lnSpc>
                <a:spcPct val="150000"/>
              </a:lnSpc>
              <a:spcBef>
                <a:spcPts val="600"/>
              </a:spcBef>
            </a:pPr>
            <a:r>
              <a:rPr lang="zh-TW" altLang="zh-TW" sz="2800" dirty="0">
                <a:solidFill>
                  <a:srgbClr val="FF0000"/>
                </a:solidFill>
              </a:rPr>
              <a:t>由法院所為之調解</a:t>
            </a:r>
          </a:p>
          <a:p>
            <a:pPr lvl="1">
              <a:lnSpc>
                <a:spcPct val="150000"/>
              </a:lnSpc>
              <a:spcBef>
                <a:spcPts val="600"/>
              </a:spcBef>
            </a:pPr>
            <a:r>
              <a:rPr lang="zh-TW" altLang="zh-TW" sz="2400" dirty="0">
                <a:solidFill>
                  <a:srgbClr val="00B050"/>
                </a:solidFill>
              </a:rPr>
              <a:t>調解成立</a:t>
            </a:r>
            <a:r>
              <a:rPr lang="zh-TW" altLang="en-US" sz="2400" dirty="0"/>
              <a:t>：</a:t>
            </a:r>
            <a:r>
              <a:rPr lang="zh-TW" altLang="zh-TW" sz="2400" dirty="0"/>
              <a:t>調解經雙方當事人合意而成立；</a:t>
            </a:r>
            <a:r>
              <a:rPr lang="zh-TW" altLang="zh-TW" sz="2400" dirty="0">
                <a:solidFill>
                  <a:srgbClr val="FF0000"/>
                </a:solidFill>
              </a:rPr>
              <a:t>調解成立者，與訴訟上和解有同一效力</a:t>
            </a:r>
            <a:r>
              <a:rPr lang="zh-TW" altLang="zh-TW" sz="2400" dirty="0"/>
              <a:t>。亦即調解成立之效力與和解成立同，</a:t>
            </a:r>
            <a:r>
              <a:rPr lang="zh-TW" altLang="zh-TW" sz="2400" u="sng" dirty="0">
                <a:solidFill>
                  <a:srgbClr val="FF0000"/>
                </a:solidFill>
              </a:rPr>
              <a:t>與確定判決有同一效力</a:t>
            </a:r>
            <a:r>
              <a:rPr lang="zh-TW" altLang="zh-TW" sz="2400" dirty="0"/>
              <a:t>，亦即此調解結果將</a:t>
            </a:r>
            <a:r>
              <a:rPr lang="zh-TW" altLang="zh-TW" sz="2400" u="sng" dirty="0">
                <a:solidFill>
                  <a:srgbClr val="FF0000"/>
                </a:solidFill>
              </a:rPr>
              <a:t>具有執行力，可請求強制執行</a:t>
            </a:r>
            <a:r>
              <a:rPr lang="zh-TW" altLang="zh-TW" sz="2400" dirty="0"/>
              <a:t>。</a:t>
            </a:r>
          </a:p>
          <a:p>
            <a:pPr lvl="1">
              <a:lnSpc>
                <a:spcPct val="150000"/>
              </a:lnSpc>
              <a:spcBef>
                <a:spcPts val="600"/>
              </a:spcBef>
            </a:pPr>
            <a:r>
              <a:rPr lang="zh-TW" altLang="zh-TW" sz="2400" dirty="0">
                <a:solidFill>
                  <a:srgbClr val="00B050"/>
                </a:solidFill>
              </a:rPr>
              <a:t>調解不成立</a:t>
            </a:r>
            <a:r>
              <a:rPr lang="zh-TW" altLang="en-US" sz="2400" dirty="0"/>
              <a:t>：</a:t>
            </a:r>
            <a:r>
              <a:rPr lang="zh-TW" altLang="zh-TW" sz="2400" dirty="0"/>
              <a:t>調解不成立者，法院得依一造當事人之聲請，按該事件應適用之訴訟程序，命即</a:t>
            </a:r>
            <a:r>
              <a:rPr lang="zh-TW" altLang="zh-TW" sz="2400" dirty="0">
                <a:solidFill>
                  <a:srgbClr val="FF0000"/>
                </a:solidFill>
              </a:rPr>
              <a:t>為訴訟之辯論，即進入訴訟程序</a:t>
            </a:r>
            <a:r>
              <a:rPr lang="zh-TW" altLang="zh-TW" sz="2400" dirty="0"/>
              <a:t>。</a:t>
            </a:r>
            <a:endParaRPr lang="zh-TW" altLang="zh-TW" sz="2800" dirty="0"/>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59</a:t>
            </a:fld>
            <a:endParaRPr kumimoji="0" lang="en-US" altLang="zh-TW" sz="1000"/>
          </a:p>
        </p:txBody>
      </p:sp>
    </p:spTree>
    <p:extLst>
      <p:ext uri="{BB962C8B-B14F-4D97-AF65-F5344CB8AC3E}">
        <p14:creationId xmlns:p14="http://schemas.microsoft.com/office/powerpoint/2010/main" val="3203664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90F1F1"/>
            </a:gs>
            <a:gs pos="50000">
              <a:srgbClr val="BCF5F5"/>
            </a:gs>
            <a:gs pos="100000">
              <a:srgbClr val="DFF9F9"/>
            </a:gs>
          </a:gsLst>
          <a:lin ang="5400000"/>
        </a:gra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692275" y="1989138"/>
            <a:ext cx="5543550" cy="823912"/>
          </a:xfrm>
        </p:spPr>
        <p:txBody>
          <a:bodyPr/>
          <a:lstStyle/>
          <a:p>
            <a:pPr algn="ctr" eaLnBrk="1" hangingPunct="1"/>
            <a:r>
              <a:rPr lang="zh-TW" altLang="en-US" sz="6000">
                <a:solidFill>
                  <a:srgbClr val="0000FF"/>
                </a:solidFill>
                <a:latin typeface="標楷體" pitchFamily="65" charset="-120"/>
              </a:rPr>
              <a:t>一、課程介紹</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調</a:t>
            </a:r>
            <a:r>
              <a:rPr lang="zh-TW" altLang="zh-TW" sz="3200" b="1" dirty="0"/>
              <a:t>解</a:t>
            </a:r>
            <a:endParaRPr lang="zh-TW" altLang="en-US" sz="3200" b="1" dirty="0">
              <a:solidFill>
                <a:srgbClr val="000099"/>
              </a:solidFill>
            </a:endParaRPr>
          </a:p>
        </p:txBody>
      </p:sp>
      <p:sp>
        <p:nvSpPr>
          <p:cNvPr id="2" name="內容版面配置區 1"/>
          <p:cNvSpPr>
            <a:spLocks noGrp="1"/>
          </p:cNvSpPr>
          <p:nvPr>
            <p:ph idx="1"/>
          </p:nvPr>
        </p:nvSpPr>
        <p:spPr>
          <a:xfrm>
            <a:off x="179512" y="1196752"/>
            <a:ext cx="8784976" cy="4608512"/>
          </a:xfrm>
        </p:spPr>
        <p:txBody>
          <a:bodyPr/>
          <a:lstStyle/>
          <a:p>
            <a:pPr lvl="0">
              <a:spcBef>
                <a:spcPts val="0"/>
              </a:spcBef>
            </a:pPr>
            <a:r>
              <a:rPr lang="zh-TW" altLang="zh-TW" sz="2400" dirty="0"/>
              <a:t>調解之效力</a:t>
            </a:r>
          </a:p>
          <a:p>
            <a:pPr lvl="0">
              <a:spcBef>
                <a:spcPts val="0"/>
              </a:spcBef>
            </a:pPr>
            <a:r>
              <a:rPr lang="zh-TW" altLang="zh-TW" sz="2400" dirty="0">
                <a:solidFill>
                  <a:srgbClr val="FF0000"/>
                </a:solidFill>
              </a:rPr>
              <a:t>由政府所設立之申訴審審委員會所為之調解</a:t>
            </a:r>
          </a:p>
          <a:p>
            <a:pPr lvl="1">
              <a:spcBef>
                <a:spcPts val="0"/>
              </a:spcBef>
            </a:pPr>
            <a:r>
              <a:rPr lang="zh-TW" altLang="zh-TW" sz="2400" dirty="0">
                <a:solidFill>
                  <a:srgbClr val="00B050"/>
                </a:solidFill>
              </a:rPr>
              <a:t>調解成立</a:t>
            </a:r>
            <a:r>
              <a:rPr lang="zh-TW" altLang="en-US" sz="2400" dirty="0"/>
              <a:t>：</a:t>
            </a:r>
            <a:r>
              <a:rPr lang="zh-TW" altLang="zh-TW" sz="2400" dirty="0"/>
              <a:t>調解經當事人合意而成立，依政府採購法第</a:t>
            </a:r>
            <a:r>
              <a:rPr lang="en-US" altLang="zh-TW" sz="2400" dirty="0"/>
              <a:t>85</a:t>
            </a:r>
            <a:r>
              <a:rPr lang="zh-TW" altLang="zh-TW" sz="2400" dirty="0"/>
              <a:t>之</a:t>
            </a:r>
            <a:r>
              <a:rPr lang="en-US" altLang="zh-TW" sz="2400" dirty="0"/>
              <a:t>1</a:t>
            </a:r>
            <a:r>
              <a:rPr lang="zh-TW" altLang="zh-TW" sz="2400" dirty="0"/>
              <a:t>規定，其所進行之調解程序及效力，</a:t>
            </a:r>
            <a:r>
              <a:rPr lang="zh-TW" altLang="zh-TW" sz="2400" dirty="0">
                <a:solidFill>
                  <a:srgbClr val="FF0000"/>
                </a:solidFill>
              </a:rPr>
              <a:t>準用民事訴訟法有關調解</a:t>
            </a:r>
            <a:r>
              <a:rPr lang="zh-TW" altLang="zh-TW" sz="2400" dirty="0"/>
              <a:t>之規定。故依政府採購法調解成立之個案，</a:t>
            </a:r>
            <a:r>
              <a:rPr lang="zh-TW" altLang="zh-TW" sz="2400" dirty="0">
                <a:solidFill>
                  <a:srgbClr val="FF0000"/>
                </a:solidFill>
              </a:rPr>
              <a:t>具有確定判決之同一效力，此即調解結果將具有執行力，可請求強制執行</a:t>
            </a:r>
            <a:r>
              <a:rPr lang="zh-TW" altLang="zh-TW" sz="2400" dirty="0"/>
              <a:t>。</a:t>
            </a:r>
          </a:p>
          <a:p>
            <a:pPr lvl="1">
              <a:spcBef>
                <a:spcPts val="0"/>
              </a:spcBef>
            </a:pPr>
            <a:r>
              <a:rPr lang="zh-TW" altLang="zh-TW" sz="2400" dirty="0">
                <a:solidFill>
                  <a:srgbClr val="00B050"/>
                </a:solidFill>
              </a:rPr>
              <a:t>調解不成立</a:t>
            </a:r>
            <a:r>
              <a:rPr lang="zh-TW" altLang="en-US" sz="2400" dirty="0"/>
              <a:t>：</a:t>
            </a:r>
            <a:r>
              <a:rPr lang="zh-TW" altLang="zh-TW" sz="2400" dirty="0"/>
              <a:t>依政府採購法所進行之調解，若調解不成立，除採購申訴審議委員會已提出調解建議或調解方案，且因機關不同意致調解不成立者，廠商</a:t>
            </a:r>
            <a:r>
              <a:rPr lang="zh-TW" altLang="zh-TW" sz="2400" dirty="0">
                <a:solidFill>
                  <a:srgbClr val="FF0000"/>
                </a:solidFill>
              </a:rPr>
              <a:t>得提付仲裁</a:t>
            </a:r>
            <a:r>
              <a:rPr lang="zh-TW" altLang="zh-TW" sz="2400" dirty="0"/>
              <a:t>，機關不得拒絕等特別規定外，並無其他規定。故此時當事人僅得依契約約定或其他法定程序進行救濟，如仲裁或訴訟。須特別注意者，在實務上，若</a:t>
            </a:r>
            <a:r>
              <a:rPr lang="zh-TW" altLang="zh-TW" sz="2400" dirty="0">
                <a:solidFill>
                  <a:srgbClr val="FF0000"/>
                </a:solidFill>
              </a:rPr>
              <a:t>調解不成立，在之前調解程序中所為之勸導、陳述或讓步，不得為後續仲裁或訴訟裁判之基礎</a:t>
            </a:r>
            <a:r>
              <a:rPr lang="zh-TW" altLang="zh-TW" sz="24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60</a:t>
            </a:fld>
            <a:endParaRPr kumimoji="0" lang="en-US" altLang="zh-TW" sz="1000"/>
          </a:p>
        </p:txBody>
      </p:sp>
    </p:spTree>
    <p:extLst>
      <p:ext uri="{BB962C8B-B14F-4D97-AF65-F5344CB8AC3E}">
        <p14:creationId xmlns:p14="http://schemas.microsoft.com/office/powerpoint/2010/main" val="260874682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r>
              <a:rPr lang="zh-TW" altLang="zh-TW" sz="2400" dirty="0"/>
              <a:t>仲裁之性質</a:t>
            </a:r>
          </a:p>
          <a:p>
            <a:pPr lvl="1"/>
            <a:r>
              <a:rPr lang="zh-TW" altLang="zh-TW" dirty="0"/>
              <a:t>所謂仲裁，係指有關現在或將來之爭議，當事人</a:t>
            </a:r>
            <a:r>
              <a:rPr lang="zh-TW" altLang="zh-TW" dirty="0">
                <a:solidFill>
                  <a:srgbClr val="FF0000"/>
                </a:solidFill>
              </a:rPr>
              <a:t>訂立仲裁協議</a:t>
            </a:r>
            <a:r>
              <a:rPr lang="zh-TW" altLang="zh-TW" dirty="0"/>
              <a:t>，約定由仲裁人一人或單數之數人成立</a:t>
            </a:r>
            <a:r>
              <a:rPr lang="zh-TW" altLang="zh-TW" dirty="0">
                <a:solidFill>
                  <a:srgbClr val="FF0000"/>
                </a:solidFill>
              </a:rPr>
              <a:t>仲裁庭仲裁之</a:t>
            </a:r>
            <a:r>
              <a:rPr lang="zh-TW" altLang="zh-TW" dirty="0"/>
              <a:t>。故提付仲裁的</a:t>
            </a:r>
            <a:r>
              <a:rPr lang="zh-TW" altLang="zh-TW" dirty="0">
                <a:solidFill>
                  <a:srgbClr val="FF0000"/>
                </a:solidFill>
              </a:rPr>
              <a:t>前提為，雙方須於契約中已有約定</a:t>
            </a:r>
            <a:r>
              <a:rPr lang="zh-TW" altLang="zh-TW" dirty="0"/>
              <a:t>，或於爭議發生後雙方協議，願以仲裁為兩造解決爭端之方式為前提。</a:t>
            </a:r>
          </a:p>
          <a:p>
            <a:pPr lvl="1"/>
            <a:r>
              <a:rPr lang="zh-TW" altLang="zh-TW" dirty="0"/>
              <a:t>因為仲裁以雙方同意為前提，故有一方不為仲裁協議之表示，另一方即無法依仲裁法提付仲裁，唯政府採購法於</a:t>
            </a:r>
            <a:r>
              <a:rPr lang="en-US" altLang="zh-TW" dirty="0"/>
              <a:t>105</a:t>
            </a:r>
            <a:r>
              <a:rPr lang="zh-TW" altLang="zh-TW" dirty="0"/>
              <a:t>年</a:t>
            </a:r>
            <a:r>
              <a:rPr lang="en-US" altLang="zh-TW" dirty="0"/>
              <a:t>1</a:t>
            </a:r>
            <a:r>
              <a:rPr lang="zh-TW" altLang="zh-TW" dirty="0"/>
              <a:t>月</a:t>
            </a:r>
            <a:r>
              <a:rPr lang="en-US" altLang="zh-TW" dirty="0"/>
              <a:t>6</a:t>
            </a:r>
            <a:r>
              <a:rPr lang="zh-TW" altLang="zh-TW" dirty="0"/>
              <a:t>日修正公布第</a:t>
            </a:r>
            <a:r>
              <a:rPr lang="en-US" altLang="zh-TW" dirty="0"/>
              <a:t>85</a:t>
            </a:r>
            <a:r>
              <a:rPr lang="zh-TW" altLang="zh-TW" dirty="0"/>
              <a:t>條之一第二項已修法採先調後仲，有關強制仲裁之適用之前提，已因修法強制要求採購申訴審議委員會應提出調解建議或調解方案，有助於解決</a:t>
            </a:r>
            <a:r>
              <a:rPr lang="zh-TW" altLang="zh-TW" dirty="0">
                <a:solidFill>
                  <a:srgbClr val="FF0000"/>
                </a:solidFill>
              </a:rPr>
              <a:t>工程及技術服務採購</a:t>
            </a:r>
            <a:r>
              <a:rPr lang="zh-TW" altLang="zh-TW" dirty="0"/>
              <a:t>之爭議。</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61</a:t>
            </a:fld>
            <a:endParaRPr kumimoji="0" lang="en-US" altLang="zh-TW" sz="1000"/>
          </a:p>
        </p:txBody>
      </p:sp>
    </p:spTree>
    <p:extLst>
      <p:ext uri="{BB962C8B-B14F-4D97-AF65-F5344CB8AC3E}">
        <p14:creationId xmlns:p14="http://schemas.microsoft.com/office/powerpoint/2010/main" val="39662878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r>
              <a:rPr lang="zh-TW" altLang="en-US" sz="2000" dirty="0"/>
              <a:t>公共工程契約範本</a:t>
            </a:r>
            <a:r>
              <a:rPr lang="en-US" altLang="zh-TW" sz="2000" dirty="0"/>
              <a:t>(</a:t>
            </a:r>
            <a:r>
              <a:rPr lang="zh-TW" altLang="en-US" sz="2000" dirty="0"/>
              <a:t>第</a:t>
            </a:r>
            <a:r>
              <a:rPr lang="en-US" altLang="zh-TW" sz="2000" dirty="0"/>
              <a:t>22</a:t>
            </a:r>
            <a:r>
              <a:rPr lang="zh-TW" altLang="en-US" sz="2000" dirty="0"/>
              <a:t>條</a:t>
            </a:r>
            <a:r>
              <a:rPr lang="en-US" altLang="zh-TW" sz="2000" dirty="0"/>
              <a:t>)</a:t>
            </a:r>
          </a:p>
          <a:p>
            <a:r>
              <a:rPr lang="en-US" altLang="zh-TW" sz="2000" dirty="0"/>
              <a:t>(</a:t>
            </a:r>
            <a:r>
              <a:rPr lang="zh-TW" altLang="zh-TW" sz="2000" dirty="0"/>
              <a:t>二</a:t>
            </a:r>
            <a:r>
              <a:rPr lang="en-US" altLang="zh-TW" sz="2000" dirty="0"/>
              <a:t>)</a:t>
            </a:r>
            <a:r>
              <a:rPr lang="zh-TW" altLang="zh-TW" sz="2000" dirty="0"/>
              <a:t>依前款第</a:t>
            </a:r>
            <a:r>
              <a:rPr lang="en-US" altLang="zh-TW" sz="2000" dirty="0"/>
              <a:t>2</a:t>
            </a:r>
            <a:r>
              <a:rPr lang="zh-TW" altLang="zh-TW" sz="2000" dirty="0"/>
              <a:t>目後段或第</a:t>
            </a:r>
            <a:r>
              <a:rPr lang="en-US" altLang="zh-TW" sz="2000" dirty="0"/>
              <a:t>3</a:t>
            </a:r>
            <a:r>
              <a:rPr lang="zh-TW" altLang="zh-TW" sz="2000" dirty="0"/>
              <a:t>目提付仲裁者，約定如下</a:t>
            </a:r>
            <a:r>
              <a:rPr lang="zh-TW" altLang="en-US" sz="2000" dirty="0"/>
              <a:t>：</a:t>
            </a:r>
            <a:endParaRPr lang="zh-TW" altLang="zh-TW" sz="2000" dirty="0"/>
          </a:p>
          <a:p>
            <a:pPr lvl="1"/>
            <a:r>
              <a:rPr lang="en-US" altLang="zh-TW" sz="1400" dirty="0"/>
              <a:t>1.</a:t>
            </a:r>
            <a:r>
              <a:rPr lang="zh-TW" altLang="zh-TW" sz="1400" dirty="0"/>
              <a:t>由機關於招標文件及契約預先載明仲裁機構。其未載明者，由契約雙方協議擇定</a:t>
            </a:r>
            <a:r>
              <a:rPr lang="zh-TW" altLang="zh-TW" sz="1400" dirty="0">
                <a:solidFill>
                  <a:srgbClr val="FF0000"/>
                </a:solidFill>
              </a:rPr>
              <a:t>仲裁機構</a:t>
            </a:r>
            <a:r>
              <a:rPr lang="zh-TW" altLang="zh-TW" sz="1400" dirty="0"/>
              <a:t>。如未能獲致協議，屬前款第</a:t>
            </a:r>
            <a:r>
              <a:rPr lang="en-US" altLang="zh-TW" sz="1400" dirty="0"/>
              <a:t>2</a:t>
            </a:r>
            <a:r>
              <a:rPr lang="zh-TW" altLang="zh-TW" sz="1400" dirty="0"/>
              <a:t>目後段情形者，由廠商指定仲裁機構；屬前款第</a:t>
            </a:r>
            <a:r>
              <a:rPr lang="en-US" altLang="zh-TW" sz="1400" dirty="0"/>
              <a:t>3</a:t>
            </a:r>
            <a:r>
              <a:rPr lang="zh-TW" altLang="zh-TW" sz="1400" dirty="0"/>
              <a:t>目情形者，由機關指定仲裁機構。上開仲裁機構，除契約雙方另有協議外，應為合法設立之國內仲裁機構。</a:t>
            </a:r>
          </a:p>
          <a:p>
            <a:pPr lvl="1"/>
            <a:r>
              <a:rPr lang="en-US" altLang="zh-TW" sz="1400" dirty="0"/>
              <a:t>2.</a:t>
            </a:r>
            <a:r>
              <a:rPr lang="zh-TW" altLang="zh-TW" sz="1400" dirty="0"/>
              <a:t>仲裁人之選定</a:t>
            </a:r>
            <a:r>
              <a:rPr lang="zh-TW" altLang="en-US" sz="1400" dirty="0"/>
              <a:t>：</a:t>
            </a:r>
            <a:endParaRPr lang="zh-TW" altLang="zh-TW" sz="1400" dirty="0"/>
          </a:p>
          <a:p>
            <a:pPr lvl="2"/>
            <a:r>
              <a:rPr lang="en-US" altLang="zh-TW" sz="1200" dirty="0"/>
              <a:t>(1)</a:t>
            </a:r>
            <a:r>
              <a:rPr lang="zh-TW" altLang="zh-TW" sz="1200" dirty="0"/>
              <a:t>當事人雙方應於一方收受他方提付仲裁之通知之次日起</a:t>
            </a:r>
            <a:r>
              <a:rPr lang="en-US" altLang="zh-TW" sz="1200" dirty="0"/>
              <a:t>14</a:t>
            </a:r>
            <a:r>
              <a:rPr lang="zh-TW" altLang="zh-TW" sz="1200" dirty="0"/>
              <a:t>日內，各自從指定之仲裁機構之仲裁人名冊或其他具有仲裁人資格者，分別提出</a:t>
            </a:r>
            <a:r>
              <a:rPr lang="en-US" altLang="zh-TW" sz="1200" dirty="0"/>
              <a:t>10</a:t>
            </a:r>
            <a:r>
              <a:rPr lang="zh-TW" altLang="zh-TW" sz="1200" dirty="0"/>
              <a:t>位以上</a:t>
            </a:r>
            <a:r>
              <a:rPr lang="en-US" altLang="zh-TW" sz="1200" dirty="0"/>
              <a:t>(</a:t>
            </a:r>
            <a:r>
              <a:rPr lang="zh-TW" altLang="zh-TW" sz="1200" dirty="0"/>
              <a:t>含本數</a:t>
            </a:r>
            <a:r>
              <a:rPr lang="en-US" altLang="zh-TW" sz="1200" dirty="0"/>
              <a:t>)</a:t>
            </a:r>
            <a:r>
              <a:rPr lang="zh-TW" altLang="zh-TW" sz="1200" dirty="0"/>
              <a:t>之名單，交予對方。</a:t>
            </a:r>
          </a:p>
          <a:p>
            <a:pPr lvl="2"/>
            <a:r>
              <a:rPr lang="en-US" altLang="zh-TW" sz="1200" dirty="0"/>
              <a:t>(2)</a:t>
            </a:r>
            <a:r>
              <a:rPr lang="zh-TW" altLang="zh-TW" sz="1200" dirty="0"/>
              <a:t>當事人之一方應於收受他方提出名單之次日起</a:t>
            </a:r>
            <a:r>
              <a:rPr lang="en-US" altLang="zh-TW" sz="1200" dirty="0"/>
              <a:t>14</a:t>
            </a:r>
            <a:r>
              <a:rPr lang="zh-TW" altLang="zh-TW" sz="1200" dirty="0"/>
              <a:t>日內，自該名單內選出</a:t>
            </a:r>
            <a:r>
              <a:rPr lang="en-US" altLang="zh-TW" sz="1200" dirty="0"/>
              <a:t>1</a:t>
            </a:r>
            <a:r>
              <a:rPr lang="zh-TW" altLang="zh-TW" sz="1200" dirty="0"/>
              <a:t>位仲裁人，作為他方選定之仲裁人。</a:t>
            </a:r>
          </a:p>
          <a:p>
            <a:pPr lvl="2"/>
            <a:r>
              <a:rPr lang="en-US" altLang="zh-TW" sz="1200" dirty="0"/>
              <a:t>(3)</a:t>
            </a:r>
            <a:r>
              <a:rPr lang="zh-TW" altLang="zh-TW" sz="1200" dirty="0"/>
              <a:t>當事人之一方未依</a:t>
            </a:r>
            <a:r>
              <a:rPr lang="en-US" altLang="zh-TW" sz="1200" dirty="0"/>
              <a:t>(1)</a:t>
            </a:r>
            <a:r>
              <a:rPr lang="zh-TW" altLang="zh-TW" sz="1200" dirty="0"/>
              <a:t>提出名單者，他方得從指定之仲裁機構之仲裁人名冊或其他具有仲裁人資格者，逕行代為選定</a:t>
            </a:r>
            <a:r>
              <a:rPr lang="en-US" altLang="zh-TW" sz="1200" dirty="0"/>
              <a:t>1</a:t>
            </a:r>
            <a:r>
              <a:rPr lang="zh-TW" altLang="zh-TW" sz="1200" dirty="0"/>
              <a:t>位仲裁人。</a:t>
            </a:r>
          </a:p>
          <a:p>
            <a:pPr lvl="2"/>
            <a:r>
              <a:rPr lang="en-US" altLang="zh-TW" sz="1200" dirty="0"/>
              <a:t>(4)</a:t>
            </a:r>
            <a:r>
              <a:rPr lang="zh-TW" altLang="zh-TW" sz="1200" dirty="0"/>
              <a:t>當事人之一方未依</a:t>
            </a:r>
            <a:r>
              <a:rPr lang="en-US" altLang="zh-TW" sz="1200" dirty="0"/>
              <a:t>(2)</a:t>
            </a:r>
            <a:r>
              <a:rPr lang="zh-TW" altLang="zh-TW" sz="1200" dirty="0"/>
              <a:t>自名單內選出仲裁人，作為他方選定之仲裁人者，他方得聲請□法院；□指定之仲裁機構</a:t>
            </a:r>
            <a:r>
              <a:rPr lang="en-US" altLang="zh-TW" sz="1200" dirty="0"/>
              <a:t>(</a:t>
            </a:r>
            <a:r>
              <a:rPr lang="zh-TW" altLang="zh-TW" sz="1200" dirty="0"/>
              <a:t>由機關於招標</a:t>
            </a:r>
            <a:r>
              <a:rPr lang="zh-TW" altLang="zh-TW" sz="1400" dirty="0"/>
              <a:t>時勾選；未勾選者，為指定之仲裁機構</a:t>
            </a:r>
            <a:r>
              <a:rPr lang="en-US" altLang="zh-TW" sz="1400" dirty="0"/>
              <a:t>)</a:t>
            </a:r>
            <a:r>
              <a:rPr lang="zh-TW" altLang="zh-TW" sz="1400" dirty="0"/>
              <a:t>代為自該名單內選定</a:t>
            </a:r>
            <a:r>
              <a:rPr lang="en-US" altLang="zh-TW" sz="1400" dirty="0"/>
              <a:t>1</a:t>
            </a:r>
            <a:r>
              <a:rPr lang="zh-TW" altLang="zh-TW" sz="1400" dirty="0"/>
              <a:t>位仲裁人。</a:t>
            </a:r>
          </a:p>
          <a:p>
            <a:pPr lvl="1"/>
            <a:r>
              <a:rPr lang="en-US" altLang="zh-TW" sz="1400" dirty="0"/>
              <a:t>3.</a:t>
            </a:r>
            <a:r>
              <a:rPr lang="zh-TW" altLang="zh-TW" sz="1400" dirty="0"/>
              <a:t>主任仲裁人之選定</a:t>
            </a:r>
            <a:r>
              <a:rPr lang="zh-TW" altLang="en-US" sz="1400" dirty="0"/>
              <a:t>：</a:t>
            </a:r>
            <a:endParaRPr lang="zh-TW" altLang="zh-TW" sz="1400" dirty="0"/>
          </a:p>
          <a:p>
            <a:pPr lvl="2"/>
            <a:r>
              <a:rPr lang="en-US" altLang="zh-TW" sz="1200" dirty="0"/>
              <a:t>(1)</a:t>
            </a:r>
            <a:r>
              <a:rPr lang="zh-TW" altLang="zh-TW" sz="1200" dirty="0"/>
              <a:t>二位仲裁人經選定之次日起</a:t>
            </a:r>
            <a:r>
              <a:rPr lang="en-US" altLang="zh-TW" sz="1200" dirty="0"/>
              <a:t>30</a:t>
            </a:r>
            <a:r>
              <a:rPr lang="zh-TW" altLang="zh-TW" sz="1200" dirty="0"/>
              <a:t>日內，由□雙方共推；□雙方選定之仲裁人共推</a:t>
            </a:r>
            <a:r>
              <a:rPr lang="en-US" altLang="zh-TW" sz="1200" dirty="0"/>
              <a:t>(</a:t>
            </a:r>
            <a:r>
              <a:rPr lang="zh-TW" altLang="zh-TW" sz="1200" dirty="0"/>
              <a:t>由機關於招標時勾選</a:t>
            </a:r>
            <a:r>
              <a:rPr lang="en-US" altLang="zh-TW" sz="1200" dirty="0"/>
              <a:t>)</a:t>
            </a:r>
            <a:r>
              <a:rPr lang="zh-TW" altLang="zh-TW" sz="1200" dirty="0"/>
              <a:t>第三仲裁人為主任仲裁人。</a:t>
            </a:r>
          </a:p>
          <a:p>
            <a:pPr lvl="2"/>
            <a:r>
              <a:rPr lang="en-US" altLang="zh-TW" sz="1200" dirty="0"/>
              <a:t>(2)</a:t>
            </a:r>
            <a:r>
              <a:rPr lang="zh-TW" altLang="zh-TW" sz="1200" dirty="0"/>
              <a:t>未能依</a:t>
            </a:r>
            <a:r>
              <a:rPr lang="en-US" altLang="zh-TW" sz="1200" dirty="0"/>
              <a:t>(1)</a:t>
            </a:r>
            <a:r>
              <a:rPr lang="zh-TW" altLang="zh-TW" sz="1200" dirty="0"/>
              <a:t>共推主任仲裁人者，當事人得聲請□法院；□指定之仲裁機構</a:t>
            </a:r>
            <a:r>
              <a:rPr lang="en-US" altLang="zh-TW" sz="1200" dirty="0"/>
              <a:t>(</a:t>
            </a:r>
            <a:r>
              <a:rPr lang="zh-TW" altLang="zh-TW" sz="1200" dirty="0"/>
              <a:t>由機關於招標時勾選；未勾選者，為指定之仲裁機構</a:t>
            </a:r>
            <a:r>
              <a:rPr lang="en-US" altLang="zh-TW" sz="1200" dirty="0"/>
              <a:t>)</a:t>
            </a:r>
            <a:r>
              <a:rPr lang="zh-TW" altLang="zh-TW" sz="1200" dirty="0"/>
              <a:t>為之選定。</a:t>
            </a:r>
          </a:p>
          <a:p>
            <a:pPr lvl="1"/>
            <a:r>
              <a:rPr lang="en-US" altLang="zh-TW" sz="1400" dirty="0"/>
              <a:t>4.</a:t>
            </a:r>
            <a:r>
              <a:rPr lang="zh-TW" altLang="zh-TW" sz="1400" dirty="0"/>
              <a:t>以□機關所在地；□本工程所在地；□其他</a:t>
            </a:r>
            <a:r>
              <a:rPr lang="zh-TW" altLang="en-US" sz="1400" dirty="0"/>
              <a:t>：</a:t>
            </a:r>
            <a:r>
              <a:rPr lang="zh-TW" altLang="zh-TW" sz="1400" dirty="0"/>
              <a:t>＿＿＿＿＿＿為仲裁地</a:t>
            </a:r>
            <a:r>
              <a:rPr lang="en-US" altLang="zh-TW" sz="1400" dirty="0"/>
              <a:t>(</a:t>
            </a:r>
            <a:r>
              <a:rPr lang="zh-TW" altLang="zh-TW" sz="1400" dirty="0"/>
              <a:t>由機關於招標時載明；未載明者，為機關所在地</a:t>
            </a:r>
            <a:r>
              <a:rPr lang="en-US" altLang="zh-TW" sz="1400" dirty="0"/>
              <a:t>)</a:t>
            </a:r>
            <a:r>
              <a:rPr lang="zh-TW" altLang="zh-TW" sz="1400" dirty="0"/>
              <a:t>。</a:t>
            </a:r>
          </a:p>
          <a:p>
            <a:pPr lvl="1"/>
            <a:r>
              <a:rPr lang="en-US" altLang="zh-TW" sz="1400" dirty="0"/>
              <a:t>5.</a:t>
            </a:r>
            <a:r>
              <a:rPr lang="zh-TW" altLang="zh-TW" sz="1400" dirty="0"/>
              <a:t>除契約雙方另有協議外，仲裁程序應公開之，仲裁判斷書雙方均得公開，並同意仲裁機構公開於其網站。</a:t>
            </a:r>
          </a:p>
          <a:p>
            <a:pPr lvl="1"/>
            <a:r>
              <a:rPr lang="en-US" altLang="zh-TW" sz="1400" dirty="0"/>
              <a:t>…..</a:t>
            </a:r>
            <a:endParaRPr lang="zh-TW" altLang="zh-TW" sz="1400" dirty="0"/>
          </a:p>
        </p:txBody>
      </p:sp>
      <p:sp>
        <p:nvSpPr>
          <p:cNvPr id="4" name="文字方塊 3"/>
          <p:cNvSpPr txBox="1"/>
          <p:nvPr/>
        </p:nvSpPr>
        <p:spPr>
          <a:xfrm>
            <a:off x="179512" y="6093296"/>
            <a:ext cx="2952328" cy="400110"/>
          </a:xfrm>
          <a:prstGeom prst="rect">
            <a:avLst/>
          </a:prstGeom>
          <a:noFill/>
        </p:spPr>
        <p:txBody>
          <a:bodyPr wrap="square" rtlCol="0">
            <a:spAutoFit/>
          </a:bodyPr>
          <a:lstStyle/>
          <a:p>
            <a:endParaRPr lang="zh-TW" altLang="en-US" dirty="0"/>
          </a:p>
        </p:txBody>
      </p:sp>
      <p:sp>
        <p:nvSpPr>
          <p:cNvPr id="7"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62</a:t>
            </a:fld>
            <a:endParaRPr kumimoji="0" lang="en-US" altLang="zh-TW" sz="1000"/>
          </a:p>
        </p:txBody>
      </p:sp>
    </p:spTree>
    <p:extLst>
      <p:ext uri="{BB962C8B-B14F-4D97-AF65-F5344CB8AC3E}">
        <p14:creationId xmlns:p14="http://schemas.microsoft.com/office/powerpoint/2010/main" val="157620143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lnSpc>
                <a:spcPct val="150000"/>
              </a:lnSpc>
            </a:pPr>
            <a:r>
              <a:rPr lang="zh-TW" altLang="zh-TW" sz="2400" dirty="0"/>
              <a:t>仲裁之程序</a:t>
            </a:r>
          </a:p>
          <a:p>
            <a:pPr lvl="1">
              <a:lnSpc>
                <a:spcPct val="150000"/>
              </a:lnSpc>
            </a:pPr>
            <a:r>
              <a:rPr lang="zh-TW" altLang="zh-TW" sz="2000" dirty="0"/>
              <a:t>仲裁之聲請</a:t>
            </a:r>
            <a:r>
              <a:rPr lang="zh-TW" altLang="en-US" sz="2000" dirty="0"/>
              <a:t>：</a:t>
            </a:r>
            <a:r>
              <a:rPr lang="zh-TW" altLang="zh-TW" sz="2000" dirty="0"/>
              <a:t>工程契約中</a:t>
            </a:r>
            <a:r>
              <a:rPr lang="zh-TW" altLang="zh-TW" sz="2000" dirty="0">
                <a:solidFill>
                  <a:srgbClr val="FF0000"/>
                </a:solidFill>
              </a:rPr>
              <a:t>訂有仲裁條款者，當事人享有妨訴抗辯權</a:t>
            </a:r>
            <a:r>
              <a:rPr lang="zh-TW" altLang="zh-TW" sz="2000" dirty="0"/>
              <a:t>，即於爭議發生時，一方即可提付仲裁，如另一方不遵守協議，另行提起訴訟時，法院</a:t>
            </a:r>
            <a:r>
              <a:rPr lang="zh-TW" altLang="zh-TW" sz="2000" dirty="0">
                <a:solidFill>
                  <a:srgbClr val="FF0000"/>
                </a:solidFill>
              </a:rPr>
              <a:t>亦應依他方聲請裁定停止訴訟程序</a:t>
            </a:r>
            <a:r>
              <a:rPr lang="zh-TW" altLang="zh-TW" sz="2000" dirty="0"/>
              <a:t>，並命原告於一定期間內提付仲裁。但如果被告之一方，未聲請裁定停止訴訟程序，且與他方就本案於法院進行言詞辯論，即視被告之一方放棄妨訴抗辯權，此時，不得再提聲請裁定停止訴訟程序。</a:t>
            </a:r>
          </a:p>
          <a:p>
            <a:pPr lvl="1">
              <a:lnSpc>
                <a:spcPct val="150000"/>
              </a:lnSpc>
            </a:pPr>
            <a:r>
              <a:rPr lang="zh-TW" altLang="zh-TW" sz="2000" dirty="0"/>
              <a:t>仲裁人之選定</a:t>
            </a:r>
            <a:r>
              <a:rPr lang="zh-TW" altLang="en-US" sz="2000" dirty="0"/>
              <a:t>：</a:t>
            </a:r>
            <a:r>
              <a:rPr lang="zh-TW" altLang="zh-TW" sz="2000" dirty="0"/>
              <a:t>仲裁制度基於</a:t>
            </a:r>
            <a:r>
              <a:rPr lang="zh-TW" altLang="zh-TW" sz="2000" dirty="0">
                <a:solidFill>
                  <a:srgbClr val="FF0000"/>
                </a:solidFill>
              </a:rPr>
              <a:t>當事人自主原則</a:t>
            </a:r>
            <a:r>
              <a:rPr lang="zh-TW" altLang="zh-TW" sz="2000" dirty="0"/>
              <a:t>，由當事人自行約定仲裁人之人數及其選定方法。仲裁協議，未約定仲裁人及其選定方法者，應</a:t>
            </a:r>
            <a:r>
              <a:rPr lang="zh-TW" altLang="zh-TW" sz="2000" dirty="0">
                <a:solidFill>
                  <a:srgbClr val="FF0000"/>
                </a:solidFill>
              </a:rPr>
              <a:t>由雙方當事人各選一仲裁人，再由雙方選定之仲裁人共推第三仲裁人為主任仲裁人</a:t>
            </a:r>
            <a:r>
              <a:rPr lang="zh-TW" altLang="zh-TW" sz="2000" dirty="0"/>
              <a:t>，並由仲裁庭以書面通知當事人。</a:t>
            </a:r>
            <a:endParaRPr lang="zh-TW" altLang="zh-TW" dirty="0"/>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63</a:t>
            </a:fld>
            <a:endParaRPr kumimoji="0" lang="en-US" altLang="zh-TW" sz="1000"/>
          </a:p>
        </p:txBody>
      </p:sp>
    </p:spTree>
    <p:extLst>
      <p:ext uri="{BB962C8B-B14F-4D97-AF65-F5344CB8AC3E}">
        <p14:creationId xmlns:p14="http://schemas.microsoft.com/office/powerpoint/2010/main" val="219520428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lvl="0">
              <a:spcBef>
                <a:spcPts val="0"/>
              </a:spcBef>
            </a:pPr>
            <a:r>
              <a:rPr lang="zh-TW" altLang="zh-TW" sz="2200" dirty="0"/>
              <a:t>仲裁之程序</a:t>
            </a:r>
          </a:p>
          <a:p>
            <a:pPr lvl="1">
              <a:spcBef>
                <a:spcPts val="0"/>
              </a:spcBef>
            </a:pPr>
            <a:r>
              <a:rPr lang="zh-TW" altLang="zh-TW" sz="2200" dirty="0"/>
              <a:t>仲裁之反聲請</a:t>
            </a:r>
            <a:r>
              <a:rPr lang="zh-TW" altLang="en-US" sz="2200" dirty="0"/>
              <a:t>：</a:t>
            </a:r>
            <a:r>
              <a:rPr lang="zh-TW" altLang="zh-TW" sz="2200" dirty="0"/>
              <a:t>仲裁為利於一次解決，並為同等保護當事人之利益，</a:t>
            </a:r>
            <a:r>
              <a:rPr lang="zh-TW" altLang="zh-TW" sz="2200" dirty="0">
                <a:solidFill>
                  <a:srgbClr val="FF0000"/>
                </a:solidFill>
              </a:rPr>
              <a:t>相對人</a:t>
            </a:r>
            <a:r>
              <a:rPr lang="zh-TW" altLang="zh-TW" sz="2200" dirty="0"/>
              <a:t>得就聲請人聲請仲裁之爭議提起</a:t>
            </a:r>
            <a:r>
              <a:rPr lang="zh-TW" altLang="zh-TW" sz="2200" dirty="0">
                <a:solidFill>
                  <a:srgbClr val="FF0000"/>
                </a:solidFill>
              </a:rPr>
              <a:t>反聲請</a:t>
            </a:r>
            <a:r>
              <a:rPr lang="zh-TW" altLang="zh-TW" sz="2200" dirty="0"/>
              <a:t>，由</a:t>
            </a:r>
            <a:r>
              <a:rPr lang="zh-TW" altLang="zh-TW" sz="2200" dirty="0">
                <a:solidFill>
                  <a:srgbClr val="FF0000"/>
                </a:solidFill>
              </a:rPr>
              <a:t>仲裁人就正反聲請，合併審理</a:t>
            </a:r>
            <a:r>
              <a:rPr lang="zh-TW" altLang="zh-TW" sz="2200" dirty="0"/>
              <a:t>。反聲請以其標的及攻擊防禦方法與本聲請相互關連為限。</a:t>
            </a:r>
          </a:p>
          <a:p>
            <a:pPr lvl="1">
              <a:spcBef>
                <a:spcPts val="0"/>
              </a:spcBef>
            </a:pPr>
            <a:r>
              <a:rPr lang="zh-TW" altLang="zh-TW" sz="2200" dirty="0"/>
              <a:t>仲裁之變更或追加</a:t>
            </a:r>
            <a:r>
              <a:rPr lang="zh-TW" altLang="en-US" sz="2200" dirty="0"/>
              <a:t>：</a:t>
            </a:r>
            <a:r>
              <a:rPr lang="zh-TW" altLang="zh-TW" sz="2200" dirty="0"/>
              <a:t>當事人提付仲裁後，對其聲明之事項如有變更或追加者，應以書面為之，並按仲裁人及他造人數附具繕本。變更或追加，應經仲裁人許可。如</a:t>
            </a:r>
            <a:r>
              <a:rPr lang="zh-TW" altLang="zh-TW" sz="2200" dirty="0">
                <a:solidFill>
                  <a:srgbClr val="FF0000"/>
                </a:solidFill>
              </a:rPr>
              <a:t>踰越仲裁契約範圍者，仲裁人不得許可</a:t>
            </a:r>
            <a:r>
              <a:rPr lang="zh-TW" altLang="zh-TW" sz="2200" dirty="0"/>
              <a:t>。</a:t>
            </a:r>
          </a:p>
          <a:p>
            <a:pPr lvl="1">
              <a:spcBef>
                <a:spcPts val="0"/>
              </a:spcBef>
            </a:pPr>
            <a:r>
              <a:rPr lang="zh-TW" altLang="zh-TW" sz="2200" dirty="0"/>
              <a:t>仲裁之答辯與反答辯</a:t>
            </a:r>
            <a:r>
              <a:rPr lang="zh-TW" altLang="en-US" sz="2200" dirty="0"/>
              <a:t>：</a:t>
            </a:r>
            <a:r>
              <a:rPr lang="zh-TW" altLang="zh-TW" sz="2200" dirty="0"/>
              <a:t>仲裁聲請之相對人，應於接獲由仲裁協會送達之仲裁聲請書繕本後</a:t>
            </a:r>
            <a:r>
              <a:rPr lang="zh-TW" altLang="zh-TW" sz="2200" dirty="0">
                <a:solidFill>
                  <a:srgbClr val="FF0000"/>
                </a:solidFill>
              </a:rPr>
              <a:t>十日內提出答辯書</a:t>
            </a:r>
            <a:r>
              <a:rPr lang="zh-TW" altLang="zh-TW" sz="2200" dirty="0"/>
              <a:t>。答辯書亦依</a:t>
            </a:r>
            <a:r>
              <a:rPr lang="zh-TW" altLang="zh-TW" sz="2200" dirty="0">
                <a:solidFill>
                  <a:srgbClr val="FF0000"/>
                </a:solidFill>
              </a:rPr>
              <a:t>先程序後實體</a:t>
            </a:r>
            <a:r>
              <a:rPr lang="zh-TW" altLang="zh-TW" sz="2200" dirty="0"/>
              <a:t>之次序，就程序問題及實體問題逐一辯駁，並附具所憑證物。聲請人對於相對人所提答辯，應予嗣後書狀中予以反答辯，藉由往返論辯，使仲裁人發現真實，獲得心證。</a:t>
            </a:r>
          </a:p>
          <a:p>
            <a:pPr lvl="1">
              <a:spcBef>
                <a:spcPts val="0"/>
              </a:spcBef>
            </a:pPr>
            <a:r>
              <a:rPr lang="zh-TW" altLang="zh-TW" sz="2200" dirty="0"/>
              <a:t>仲裁判斷</a:t>
            </a:r>
            <a:r>
              <a:rPr lang="zh-TW" altLang="en-US" sz="2200" dirty="0"/>
              <a:t>：</a:t>
            </a:r>
            <a:r>
              <a:rPr lang="zh-TW" altLang="zh-TW" sz="2200" dirty="0">
                <a:solidFill>
                  <a:srgbClr val="FF0000"/>
                </a:solidFill>
              </a:rPr>
              <a:t>仲裁庭認仲裁達於可為判斷之程度者，應宣告詢問終結</a:t>
            </a:r>
            <a:r>
              <a:rPr lang="zh-TW" altLang="zh-TW" sz="2200" dirty="0"/>
              <a:t>，依當事人聲明之事項，於十日內作成判斷書。</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64</a:t>
            </a:fld>
            <a:endParaRPr kumimoji="0" lang="en-US" altLang="zh-TW" sz="1000"/>
          </a:p>
        </p:txBody>
      </p:sp>
    </p:spTree>
    <p:extLst>
      <p:ext uri="{BB962C8B-B14F-4D97-AF65-F5344CB8AC3E}">
        <p14:creationId xmlns:p14="http://schemas.microsoft.com/office/powerpoint/2010/main" val="39203186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spcBef>
                <a:spcPts val="0"/>
              </a:spcBef>
            </a:pPr>
            <a:r>
              <a:rPr lang="zh-TW" altLang="zh-TW" sz="2400" dirty="0"/>
              <a:t>仲裁之效力</a:t>
            </a:r>
            <a:r>
              <a:rPr lang="zh-TW" altLang="en-US" sz="2400" dirty="0"/>
              <a:t>：</a:t>
            </a:r>
            <a:r>
              <a:rPr lang="zh-TW" altLang="zh-TW" sz="2400" dirty="0">
                <a:solidFill>
                  <a:srgbClr val="FF0000"/>
                </a:solidFill>
              </a:rPr>
              <a:t>仲裁人之判斷與法院之確定判決，有同一效力</a:t>
            </a:r>
            <a:r>
              <a:rPr lang="zh-TW" altLang="zh-TW" sz="2400" dirty="0"/>
              <a:t>。亦即仲裁判斷，除於特定狀況下，一方當事人於聲請法院就仲裁判斷為執行裁定後，即</a:t>
            </a:r>
            <a:r>
              <a:rPr lang="zh-TW" altLang="zh-TW" sz="2400" dirty="0">
                <a:solidFill>
                  <a:srgbClr val="FF0000"/>
                </a:solidFill>
              </a:rPr>
              <a:t>得為強制執行</a:t>
            </a:r>
            <a:r>
              <a:rPr lang="zh-TW" altLang="zh-TW" sz="2400" dirty="0"/>
              <a:t>。</a:t>
            </a:r>
          </a:p>
          <a:p>
            <a:pPr lvl="0">
              <a:spcBef>
                <a:spcPts val="0"/>
              </a:spcBef>
            </a:pPr>
            <a:r>
              <a:rPr lang="zh-TW" altLang="zh-TW" sz="2400" dirty="0"/>
              <a:t>仲裁之應注意事項</a:t>
            </a:r>
          </a:p>
          <a:p>
            <a:pPr lvl="1">
              <a:spcBef>
                <a:spcPts val="0"/>
              </a:spcBef>
            </a:pPr>
            <a:r>
              <a:rPr lang="zh-TW" altLang="zh-TW" sz="2400" dirty="0">
                <a:solidFill>
                  <a:srgbClr val="FF0000"/>
                </a:solidFill>
              </a:rPr>
              <a:t>契約內有無仲裁條款之約定</a:t>
            </a:r>
          </a:p>
          <a:p>
            <a:pPr lvl="2">
              <a:spcBef>
                <a:spcPts val="0"/>
              </a:spcBef>
            </a:pPr>
            <a:r>
              <a:rPr lang="zh-TW" altLang="zh-TW" sz="2400" dirty="0"/>
              <a:t>仲裁法第一條規定，</a:t>
            </a:r>
            <a:r>
              <a:rPr lang="zh-TW" altLang="zh-TW" sz="2400" dirty="0">
                <a:solidFill>
                  <a:srgbClr val="FF0000"/>
                </a:solidFill>
              </a:rPr>
              <a:t>仲裁契約應以書面為之</a:t>
            </a:r>
            <a:r>
              <a:rPr lang="zh-TW" altLang="zh-TW" sz="2400" dirty="0"/>
              <a:t>，如為口頭約定則不能成立。提起商務仲裁，應以雙方有仲裁合意為前提，故契約糾紛是否得以仲裁方式解決，應視當事人有無仲裁合意，亦即為當事人間之工程合約內定有仲裁條款，或於工程糾紛後發生後簽訂仲裁契約，始得就所發生之工程糾紛提付仲裁。</a:t>
            </a:r>
          </a:p>
          <a:p>
            <a:pPr lvl="2">
              <a:spcBef>
                <a:spcPts val="0"/>
              </a:spcBef>
            </a:pPr>
            <a:r>
              <a:rPr lang="zh-TW" altLang="zh-TW" sz="2400" dirty="0"/>
              <a:t>仲裁條款之約定內容，基本上應涵蓋三個要點</a:t>
            </a:r>
            <a:r>
              <a:rPr lang="zh-TW" altLang="en-US" sz="2400" dirty="0"/>
              <a:t>：</a:t>
            </a:r>
            <a:endParaRPr lang="en-US" altLang="zh-TW" sz="2400" dirty="0"/>
          </a:p>
          <a:p>
            <a:pPr lvl="3">
              <a:spcBef>
                <a:spcPts val="0"/>
              </a:spcBef>
            </a:pPr>
            <a:r>
              <a:rPr lang="en-US" altLang="zh-TW" sz="2000" dirty="0">
                <a:solidFill>
                  <a:srgbClr val="FF0000"/>
                </a:solidFill>
              </a:rPr>
              <a:t>1.</a:t>
            </a:r>
            <a:r>
              <a:rPr lang="zh-TW" altLang="zh-TW" sz="2000" dirty="0">
                <a:solidFill>
                  <a:srgbClr val="FF0000"/>
                </a:solidFill>
              </a:rPr>
              <a:t>當事人所利用仲裁之機構</a:t>
            </a:r>
            <a:endParaRPr lang="en-US" altLang="zh-TW" sz="2000" dirty="0">
              <a:solidFill>
                <a:srgbClr val="FF0000"/>
              </a:solidFill>
            </a:endParaRPr>
          </a:p>
          <a:p>
            <a:pPr lvl="3">
              <a:spcBef>
                <a:spcPts val="0"/>
              </a:spcBef>
            </a:pPr>
            <a:r>
              <a:rPr lang="en-US" altLang="zh-TW" sz="2000" dirty="0">
                <a:solidFill>
                  <a:srgbClr val="FF0000"/>
                </a:solidFill>
              </a:rPr>
              <a:t>2.</a:t>
            </a:r>
            <a:r>
              <a:rPr lang="zh-TW" altLang="zh-TW" sz="2000" dirty="0">
                <a:solidFill>
                  <a:srgbClr val="FF0000"/>
                </a:solidFill>
              </a:rPr>
              <a:t>該仲裁機構所適用之仲裁規則或準據法</a:t>
            </a:r>
            <a:endParaRPr lang="en-US" altLang="zh-TW" sz="2000" dirty="0">
              <a:solidFill>
                <a:srgbClr val="FF0000"/>
              </a:solidFill>
            </a:endParaRPr>
          </a:p>
          <a:p>
            <a:pPr lvl="3">
              <a:spcBef>
                <a:spcPts val="0"/>
              </a:spcBef>
            </a:pPr>
            <a:r>
              <a:rPr lang="en-US" altLang="zh-TW" sz="2000" dirty="0">
                <a:solidFill>
                  <a:srgbClr val="FF0000"/>
                </a:solidFill>
              </a:rPr>
              <a:t>3.</a:t>
            </a:r>
            <a:r>
              <a:rPr lang="zh-TW" altLang="zh-TW" sz="2000" dirty="0">
                <a:solidFill>
                  <a:srgbClr val="FF0000"/>
                </a:solidFill>
              </a:rPr>
              <a:t>實施仲裁之地點</a:t>
            </a:r>
            <a:endParaRPr lang="en-US" altLang="zh-TW" sz="2000" dirty="0">
              <a:solidFill>
                <a:srgbClr val="FF0000"/>
              </a:solidFill>
            </a:endParaRP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65</a:t>
            </a:fld>
            <a:endParaRPr kumimoji="0" lang="en-US" altLang="zh-TW" sz="1000"/>
          </a:p>
        </p:txBody>
      </p:sp>
    </p:spTree>
    <p:extLst>
      <p:ext uri="{BB962C8B-B14F-4D97-AF65-F5344CB8AC3E}">
        <p14:creationId xmlns:p14="http://schemas.microsoft.com/office/powerpoint/2010/main" val="153319451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lvl="1">
              <a:spcBef>
                <a:spcPts val="0"/>
              </a:spcBef>
            </a:pPr>
            <a:r>
              <a:rPr lang="zh-TW" altLang="zh-TW" sz="1800" dirty="0">
                <a:solidFill>
                  <a:srgbClr val="FF0000"/>
                </a:solidFill>
              </a:rPr>
              <a:t>慎選公平之專業仲裁人</a:t>
            </a:r>
          </a:p>
          <a:p>
            <a:pPr lvl="2">
              <a:spcBef>
                <a:spcPts val="0"/>
              </a:spcBef>
            </a:pPr>
            <a:r>
              <a:rPr lang="zh-TW" altLang="zh-TW" sz="1800" dirty="0"/>
              <a:t>目前仲裁實務上，因</a:t>
            </a:r>
            <a:r>
              <a:rPr lang="zh-TW" altLang="zh-TW" sz="1800" dirty="0">
                <a:solidFill>
                  <a:srgbClr val="FF0000"/>
                </a:solidFill>
              </a:rPr>
              <a:t>仲裁漸趨訴訟化</a:t>
            </a:r>
            <a:r>
              <a:rPr lang="zh-TW" altLang="zh-TW" sz="1800" dirty="0"/>
              <a:t>，再加上仲裁判斷書的書寫方式，亦</a:t>
            </a:r>
            <a:r>
              <a:rPr lang="zh-TW" altLang="zh-TW" sz="1800" dirty="0">
                <a:solidFill>
                  <a:srgbClr val="FF0000"/>
                </a:solidFill>
              </a:rPr>
              <a:t>傾向判決書之格式</a:t>
            </a:r>
            <a:r>
              <a:rPr lang="zh-TW" altLang="zh-TW" sz="1800" dirty="0"/>
              <a:t>，使雙方當事人於選任仲裁人時，多以律師為首要之選，然工程仲裁因事涉工程專門技術，為使仲裁判斷更切中工程爭議發生之事實，於仲裁庭之組成上，</a:t>
            </a:r>
            <a:r>
              <a:rPr lang="zh-TW" altLang="zh-TW" sz="1800" dirty="0">
                <a:solidFill>
                  <a:srgbClr val="FF0000"/>
                </a:solidFill>
              </a:rPr>
              <a:t>應置有熟悉工程或具有工程經驗之專業人士擔任仲裁為宜</a:t>
            </a:r>
            <a:r>
              <a:rPr lang="zh-TW" altLang="zh-TW" sz="1800" dirty="0"/>
              <a:t>。</a:t>
            </a:r>
          </a:p>
          <a:p>
            <a:pPr lvl="2">
              <a:spcBef>
                <a:spcPts val="0"/>
              </a:spcBef>
            </a:pPr>
            <a:r>
              <a:rPr lang="zh-TW" altLang="zh-TW" sz="1800" dirty="0"/>
              <a:t>依仲裁法第</a:t>
            </a:r>
            <a:r>
              <a:rPr lang="en-US" altLang="zh-TW" sz="1800" dirty="0"/>
              <a:t>15</a:t>
            </a:r>
            <a:r>
              <a:rPr lang="zh-TW" altLang="zh-TW" sz="1800" dirty="0"/>
              <a:t>條規定，仲裁人應獨立、公正處理仲裁事件，並保守秘密。仲裁人有下列各款情形之一者，應即告知當事人</a:t>
            </a:r>
            <a:r>
              <a:rPr lang="zh-TW" altLang="en-US" sz="1800" dirty="0"/>
              <a:t>：</a:t>
            </a:r>
            <a:endParaRPr lang="zh-TW" altLang="zh-TW" sz="1800" dirty="0"/>
          </a:p>
          <a:p>
            <a:pPr marL="1260000" lvl="3" indent="-180000">
              <a:spcBef>
                <a:spcPts val="0"/>
              </a:spcBef>
            </a:pPr>
            <a:r>
              <a:rPr lang="zh-TW" altLang="zh-TW" sz="1800" dirty="0"/>
              <a:t>一、有民事訴訟法第</a:t>
            </a:r>
            <a:r>
              <a:rPr lang="en-US" altLang="zh-TW" sz="1800" dirty="0"/>
              <a:t>32</a:t>
            </a:r>
            <a:r>
              <a:rPr lang="zh-TW" altLang="zh-TW" sz="1800" dirty="0"/>
              <a:t>條所定法官應自行迴避之同一原因者。</a:t>
            </a:r>
          </a:p>
          <a:p>
            <a:pPr marL="1260000" lvl="3" indent="-180000">
              <a:spcBef>
                <a:spcPts val="0"/>
              </a:spcBef>
            </a:pPr>
            <a:r>
              <a:rPr lang="zh-TW" altLang="zh-TW" sz="1800" dirty="0"/>
              <a:t>二、仲裁人與當事人間現有或曾有僱傭或代理關係者。</a:t>
            </a:r>
          </a:p>
          <a:p>
            <a:pPr marL="1260000" lvl="3" indent="-180000">
              <a:spcBef>
                <a:spcPts val="0"/>
              </a:spcBef>
            </a:pPr>
            <a:r>
              <a:rPr lang="zh-TW" altLang="zh-TW" sz="1800" dirty="0"/>
              <a:t>三、仲裁人與當事人之代理人或重要證人間現有或曾有僱傭或代理關係者。</a:t>
            </a:r>
          </a:p>
          <a:p>
            <a:pPr marL="1260000" lvl="3" indent="-180000">
              <a:spcBef>
                <a:spcPts val="0"/>
              </a:spcBef>
            </a:pPr>
            <a:r>
              <a:rPr lang="zh-TW" altLang="zh-TW" sz="1800" dirty="0"/>
              <a:t>四、有其他情形足使當事人認其有不能獨立、公正執行職務之虞者。</a:t>
            </a:r>
          </a:p>
          <a:p>
            <a:pPr lvl="2">
              <a:spcBef>
                <a:spcPts val="0"/>
              </a:spcBef>
            </a:pPr>
            <a:r>
              <a:rPr lang="zh-TW" altLang="zh-TW" sz="1800" dirty="0"/>
              <a:t>若有前述情形或不具備當事人所約定之資格者，依仲裁法第</a:t>
            </a:r>
            <a:r>
              <a:rPr lang="en-US" altLang="zh-TW" sz="1800" dirty="0"/>
              <a:t>16</a:t>
            </a:r>
            <a:r>
              <a:rPr lang="zh-TW" altLang="zh-TW" sz="1800" dirty="0"/>
              <a:t>條規定，當事人得請求其迴避。</a:t>
            </a:r>
          </a:p>
          <a:p>
            <a:pPr lvl="1">
              <a:spcBef>
                <a:spcPts val="0"/>
              </a:spcBef>
            </a:pPr>
            <a:r>
              <a:rPr lang="zh-TW" altLang="zh-TW" sz="1800" dirty="0">
                <a:solidFill>
                  <a:srgbClr val="FF0000"/>
                </a:solidFill>
              </a:rPr>
              <a:t>慎選代理人</a:t>
            </a:r>
            <a:r>
              <a:rPr lang="zh-TW" altLang="en-US" sz="1800" dirty="0"/>
              <a:t>：</a:t>
            </a:r>
            <a:r>
              <a:rPr lang="zh-TW" altLang="zh-TW" sz="1800" dirty="0"/>
              <a:t>在仲裁程序中，雙方當事人及其代理人皆可充分辦論陳述。然由於實務目前產生仲裁訴訟化之現象，雙方當事人為求勢均力敵，亦多選擇律師擔任代理人，此雖顧及當事人的程序利益，然而若參與工程仲裁程序之仲裁人為該行業之專家，如代理人對系爭案件無充分之了解，則甚難回答或應付相關之專業問題。因此，由於</a:t>
            </a:r>
            <a:r>
              <a:rPr lang="zh-TW" altLang="zh-TW" sz="1800" dirty="0">
                <a:solidFill>
                  <a:srgbClr val="FF0000"/>
                </a:solidFill>
              </a:rPr>
              <a:t>仲裁代理人之選任不以一人為限，故應可考量同時委任律師及專業工程人員為代理人為宜</a:t>
            </a:r>
            <a:r>
              <a:rPr lang="zh-TW" altLang="zh-TW" sz="18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66</a:t>
            </a:fld>
            <a:endParaRPr kumimoji="0" lang="en-US" altLang="zh-TW" sz="1000"/>
          </a:p>
        </p:txBody>
      </p:sp>
    </p:spTree>
    <p:extLst>
      <p:ext uri="{BB962C8B-B14F-4D97-AF65-F5344CB8AC3E}">
        <p14:creationId xmlns:p14="http://schemas.microsoft.com/office/powerpoint/2010/main" val="231603007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628800"/>
            <a:ext cx="9144000" cy="4176464"/>
          </a:xfrm>
        </p:spPr>
        <p:txBody>
          <a:bodyPr/>
          <a:lstStyle/>
          <a:p>
            <a:pPr marL="360000" lvl="1" indent="-180000">
              <a:lnSpc>
                <a:spcPct val="150000"/>
              </a:lnSpc>
              <a:spcBef>
                <a:spcPts val="600"/>
              </a:spcBef>
            </a:pPr>
            <a:r>
              <a:rPr lang="zh-TW" altLang="zh-TW" sz="2400" dirty="0"/>
              <a:t>仲裁庭經當事人明示合意者，得</a:t>
            </a:r>
            <a:r>
              <a:rPr lang="zh-TW" altLang="zh-TW" sz="2400" dirty="0">
                <a:solidFill>
                  <a:srgbClr val="FF0000"/>
                </a:solidFill>
              </a:rPr>
              <a:t>適用衡平原則</a:t>
            </a:r>
            <a:r>
              <a:rPr lang="zh-TW" altLang="zh-TW" sz="2400" dirty="0"/>
              <a:t>為判斷</a:t>
            </a:r>
            <a:r>
              <a:rPr lang="zh-TW" altLang="en-US" sz="2400" dirty="0"/>
              <a:t>：</a:t>
            </a:r>
            <a:r>
              <a:rPr lang="zh-TW" altLang="zh-TW" sz="2400" dirty="0"/>
              <a:t>依仲裁法第</a:t>
            </a:r>
            <a:r>
              <a:rPr lang="en-US" altLang="zh-TW" sz="2400" dirty="0"/>
              <a:t>31</a:t>
            </a:r>
            <a:r>
              <a:rPr lang="zh-TW" altLang="zh-TW" sz="2400" dirty="0"/>
              <a:t>條規定</a:t>
            </a:r>
            <a:r>
              <a:rPr lang="zh-TW" altLang="en-US" sz="2400" dirty="0"/>
              <a:t>：</a:t>
            </a:r>
            <a:r>
              <a:rPr lang="zh-TW" altLang="zh-TW" sz="2400" dirty="0"/>
              <a:t>「仲裁庭經當事人明示合意者，得適用衡平原則為判斷。」，就仲裁制度言，係指允許契約當事人明示授權仲裁人</a:t>
            </a:r>
            <a:r>
              <a:rPr lang="zh-TW" altLang="zh-TW" sz="2400" dirty="0">
                <a:solidFill>
                  <a:srgbClr val="FF0000"/>
                </a:solidFill>
              </a:rPr>
              <a:t>以公允善意原則裁決，即依據仲裁人自己對公正與衡平之觀點裁決，不一定受限於契約條款之約定</a:t>
            </a:r>
            <a:r>
              <a:rPr lang="zh-TW" altLang="zh-TW" sz="2400" dirty="0"/>
              <a:t>，類似</a:t>
            </a:r>
            <a:r>
              <a:rPr lang="zh-TW" altLang="zh-TW" sz="2400" dirty="0">
                <a:solidFill>
                  <a:srgbClr val="FF0000"/>
                </a:solidFill>
              </a:rPr>
              <a:t>和解</a:t>
            </a:r>
            <a:r>
              <a:rPr lang="zh-TW" altLang="zh-TW" sz="2400" dirty="0"/>
              <a:t>之概念，為雙方當事人信任仲裁人可以為公平的裁決時所使用。</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67</a:t>
            </a:fld>
            <a:endParaRPr kumimoji="0" lang="en-US" altLang="zh-TW" sz="1000"/>
          </a:p>
        </p:txBody>
      </p:sp>
    </p:spTree>
    <p:extLst>
      <p:ext uri="{BB962C8B-B14F-4D97-AF65-F5344CB8AC3E}">
        <p14:creationId xmlns:p14="http://schemas.microsoft.com/office/powerpoint/2010/main" val="153223712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仲裁</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marL="180000" lvl="1" indent="-180000">
              <a:spcBef>
                <a:spcPts val="0"/>
              </a:spcBef>
            </a:pPr>
            <a:r>
              <a:rPr lang="zh-TW" altLang="zh-TW" sz="1800" dirty="0"/>
              <a:t>仲裁前置程序條款之簡介</a:t>
            </a:r>
            <a:r>
              <a:rPr lang="zh-TW" altLang="en-US" sz="1800" dirty="0"/>
              <a:t>：</a:t>
            </a:r>
            <a:r>
              <a:rPr lang="zh-TW" altLang="zh-TW" sz="1800" dirty="0"/>
              <a:t>工程合約中，業主通常為避免於爭議發生時即進入仲裁程序，影響工程進度，常於契約條款中約定，要求承攬人須將所有爭議先向建築師或工程司提出，</a:t>
            </a:r>
            <a:r>
              <a:rPr lang="zh-TW" altLang="zh-TW" sz="1800" dirty="0">
                <a:solidFill>
                  <a:srgbClr val="FF0000"/>
                </a:solidFill>
              </a:rPr>
              <a:t>取得建築師或工程司之裁決後，方得以此作為於提付仲裁前之前置要件</a:t>
            </a:r>
            <a:r>
              <a:rPr lang="zh-TW" altLang="zh-TW" sz="1800" dirty="0"/>
              <a:t>。此種前置程序的原始設計及假設前提是建築師或工程司為公正之中間人，方能確保此種爭議處理方式有效進行。然而，若建築師或工程司無法保持公正地位，則此種程序設計對雙方當事人而言，只是多餘的步驟而無任何意義。實務上亦曾發生建築師或工程司不願介入扮演「裁判者」的角色，而拒絕在契約規範或相當的期間內做出適當的裁決的情形，進而影響承攬人透過仲裁制度以主張權利救濟之可能。故如果契約當事人之一方，因仲裁前置程序未踐行或經踐行而未有結果時，是否得提付仲裁</a:t>
            </a:r>
            <a:r>
              <a:rPr lang="en-US" altLang="zh-TW" sz="1800" dirty="0"/>
              <a:t>?</a:t>
            </a:r>
            <a:r>
              <a:rPr lang="zh-TW" altLang="zh-TW" sz="1800" dirty="0"/>
              <a:t>甚或仲裁判斷已做出，是否可主張因他方當事人於仲裁前尚未踐行原契約所約定之仲裁前置程序，進而請求法院撤銷仲裁判斷</a:t>
            </a:r>
            <a:r>
              <a:rPr lang="en-US" altLang="zh-TW" sz="1800" dirty="0"/>
              <a:t>?</a:t>
            </a:r>
            <a:r>
              <a:rPr lang="zh-TW" altLang="zh-TW" sz="1800" dirty="0"/>
              <a:t>目前最高法院的見解，認為</a:t>
            </a:r>
            <a:r>
              <a:rPr lang="zh-TW" altLang="zh-TW" sz="1800" dirty="0">
                <a:solidFill>
                  <a:srgbClr val="FF0000"/>
                </a:solidFill>
              </a:rPr>
              <a:t>「仲裁前置程序係屬雙方『試行和解』或『第三人調解』之性質，任何一方不能接受，和解即無法成立</a:t>
            </a:r>
            <a:r>
              <a:rPr lang="zh-TW" altLang="zh-TW" sz="1800" dirty="0"/>
              <a:t>，由其設置之目的而言，無非在仲裁程序以外，另設一更迅速解決糾紛之方法，期能更加快速排解爭議，而</a:t>
            </a:r>
            <a:r>
              <a:rPr lang="zh-TW" altLang="zh-TW" sz="1800" dirty="0">
                <a:solidFill>
                  <a:srgbClr val="FF0000"/>
                </a:solidFill>
              </a:rPr>
              <a:t>非為仲裁契約設定停止條件或額外之程序障礙</a:t>
            </a:r>
            <a:r>
              <a:rPr lang="zh-TW" altLang="zh-TW" sz="1800" dirty="0"/>
              <a:t>，以增加契約雙方進入仲裁程序解決爭議之困難，如當事人之一方或雙方認為已無經由此前置程序達成協議之可能，即得將爭議逕付仲裁，而由仲裁人作成判斷，</a:t>
            </a:r>
            <a:r>
              <a:rPr lang="zh-TW" altLang="zh-TW" sz="1800" dirty="0">
                <a:solidFill>
                  <a:srgbClr val="FF0000"/>
                </a:solidFill>
              </a:rPr>
              <a:t>不得以未踐行此項程序作為撤銷仲裁判斷之事由</a:t>
            </a:r>
            <a:r>
              <a:rPr lang="zh-TW" altLang="zh-TW" sz="1800" dirty="0"/>
              <a:t>。」然此見解尚未形成判例，為充分發揮以仲裁解決工程糾紛之精神，就承攬人而言，仍須先致力踐行仲裁前置程序，同時於注意仲裁相關條款訂定時前置程序之約定期限及回覆期限，如此，方不致使業主及承商因而淪入冗長之訴訟程序，致使承商及業主不僅未蒙仲裁條款之利，反而受仲裁條款之害。</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68</a:t>
            </a:fld>
            <a:endParaRPr kumimoji="0" lang="en-US" altLang="zh-TW" sz="1000"/>
          </a:p>
        </p:txBody>
      </p:sp>
    </p:spTree>
    <p:extLst>
      <p:ext uri="{BB962C8B-B14F-4D97-AF65-F5344CB8AC3E}">
        <p14:creationId xmlns:p14="http://schemas.microsoft.com/office/powerpoint/2010/main" val="17652368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訴訟</a:t>
            </a:r>
            <a:endParaRPr lang="zh-TW" altLang="en-US" sz="3200" b="1" dirty="0">
              <a:solidFill>
                <a:srgbClr val="000099"/>
              </a:solidFill>
            </a:endParaRPr>
          </a:p>
        </p:txBody>
      </p:sp>
      <p:sp>
        <p:nvSpPr>
          <p:cNvPr id="2" name="內容版面配置區 1"/>
          <p:cNvSpPr>
            <a:spLocks noGrp="1"/>
          </p:cNvSpPr>
          <p:nvPr>
            <p:ph idx="1"/>
          </p:nvPr>
        </p:nvSpPr>
        <p:spPr>
          <a:xfrm>
            <a:off x="0" y="1196752"/>
            <a:ext cx="9144000" cy="4608512"/>
          </a:xfrm>
        </p:spPr>
        <p:txBody>
          <a:bodyPr/>
          <a:lstStyle/>
          <a:p>
            <a:pPr lvl="0">
              <a:spcBef>
                <a:spcPts val="600"/>
              </a:spcBef>
            </a:pPr>
            <a:r>
              <a:rPr lang="zh-TW" altLang="zh-TW" sz="2000" dirty="0"/>
              <a:t>訴訟之性質</a:t>
            </a:r>
            <a:r>
              <a:rPr lang="zh-TW" altLang="en-US" sz="2000" dirty="0"/>
              <a:t>：</a:t>
            </a:r>
            <a:r>
              <a:rPr lang="zh-TW" altLang="zh-TW" sz="2000" dirty="0"/>
              <a:t>係指當事人雙方向法院提出請求主張自己法律上權利，由國家司法程序管轄，當事人可以得到具有強制執行之判決，以終結彼此間爭議。這種方式是由國家公權力介入，以判決方式處理，雖較前面以私人地位裁決當事人間爭議，更具強制力，然因須顧及程序正義，往往費時甚久，常無法即時給予當事人合理之裁判，甚而導致工程停頓，影響承攬人之經營。</a:t>
            </a:r>
            <a:endParaRPr lang="zh-TW" altLang="zh-TW" sz="1800" dirty="0"/>
          </a:p>
          <a:p>
            <a:pPr lvl="0">
              <a:spcBef>
                <a:spcPts val="600"/>
              </a:spcBef>
            </a:pPr>
            <a:r>
              <a:rPr lang="zh-TW" altLang="zh-TW" sz="2000" dirty="0"/>
              <a:t>訴訟之類別</a:t>
            </a:r>
            <a:r>
              <a:rPr lang="zh-TW" altLang="en-US" sz="2000" dirty="0"/>
              <a:t>：</a:t>
            </a:r>
            <a:r>
              <a:rPr lang="zh-TW" altLang="zh-TW" sz="2000" dirty="0"/>
              <a:t>民事上訴訟之類別主要有三，分別為給付之訴、確認之訴及形成之訴，不同的訴訟類別，所形成的法律效果亦各異，底下將就訴訟各類別分述如下</a:t>
            </a:r>
            <a:r>
              <a:rPr lang="zh-TW" altLang="en-US" sz="2000" dirty="0"/>
              <a:t>：</a:t>
            </a:r>
            <a:endParaRPr lang="zh-TW" altLang="zh-TW" sz="1800" dirty="0"/>
          </a:p>
          <a:p>
            <a:pPr lvl="1">
              <a:spcBef>
                <a:spcPts val="600"/>
              </a:spcBef>
            </a:pPr>
            <a:r>
              <a:rPr lang="zh-TW" altLang="zh-TW" sz="1800" dirty="0">
                <a:solidFill>
                  <a:srgbClr val="FF0000"/>
                </a:solidFill>
              </a:rPr>
              <a:t>給付之訴</a:t>
            </a:r>
            <a:r>
              <a:rPr lang="zh-TW" altLang="en-US" sz="1800" dirty="0"/>
              <a:t>：</a:t>
            </a:r>
            <a:r>
              <a:rPr lang="zh-TW" altLang="zh-TW" sz="1800" dirty="0"/>
              <a:t>訴訟標的為某種給付作為，例如，</a:t>
            </a:r>
            <a:r>
              <a:rPr lang="zh-TW" altLang="zh-TW" sz="1800" dirty="0">
                <a:solidFill>
                  <a:srgbClr val="FF0000"/>
                </a:solidFill>
              </a:rPr>
              <a:t>請求給付工程款</a:t>
            </a:r>
            <a:r>
              <a:rPr lang="zh-TW" altLang="zh-TW" sz="1800" dirty="0"/>
              <a:t>。被告之給付，包括金錢的給付或物的給付、作為或不作為或容忍均包括在內，為民事訴訟的基本類型之一。給付之訴又分為現在給付之訴及將來給付之訴，現在給付之訴係對被告之給付義務現已發生者，例如，工作已完成但尚未支付報酬；至於將來給付之訴係對被告之給付義務目前尚未發生，將發生於未來，因尚未發生，故請求將來給付之訴，以有預為請求之必要者為限。</a:t>
            </a:r>
          </a:p>
          <a:p>
            <a:pPr lvl="1">
              <a:spcBef>
                <a:spcPts val="600"/>
              </a:spcBef>
            </a:pPr>
            <a:r>
              <a:rPr lang="zh-TW" altLang="zh-TW" sz="1800" dirty="0">
                <a:solidFill>
                  <a:srgbClr val="FF0000"/>
                </a:solidFill>
              </a:rPr>
              <a:t>確認之訴</a:t>
            </a:r>
            <a:r>
              <a:rPr lang="zh-TW" altLang="en-US" sz="1800" dirty="0"/>
              <a:t>：</a:t>
            </a:r>
            <a:r>
              <a:rPr lang="zh-TW" altLang="zh-TW" sz="1800" dirty="0"/>
              <a:t>訴訟標的為確認某種法律關係。例如，</a:t>
            </a:r>
            <a:r>
              <a:rPr lang="zh-TW" altLang="zh-TW" sz="1800" dirty="0">
                <a:solidFill>
                  <a:srgbClr val="FF0000"/>
                </a:solidFill>
              </a:rPr>
              <a:t>確認債務不存在之訴</a:t>
            </a:r>
            <a:r>
              <a:rPr lang="zh-TW" altLang="zh-TW" sz="1800" dirty="0"/>
              <a:t>。作為訴訟中的一種次要類型，僅在滿足某些要件時才存在，亦即確認法律關係之訴，非原告有即受確認判決之法律上利益者，不得提起之。</a:t>
            </a:r>
          </a:p>
          <a:p>
            <a:pPr lvl="1">
              <a:spcBef>
                <a:spcPts val="600"/>
              </a:spcBef>
            </a:pPr>
            <a:r>
              <a:rPr lang="zh-TW" altLang="zh-TW" sz="1800" dirty="0">
                <a:solidFill>
                  <a:srgbClr val="FF0000"/>
                </a:solidFill>
              </a:rPr>
              <a:t>形成之訴</a:t>
            </a:r>
            <a:r>
              <a:rPr lang="zh-TW" altLang="en-US" sz="1800" dirty="0"/>
              <a:t>：</a:t>
            </a:r>
            <a:r>
              <a:rPr lang="zh-TW" altLang="zh-TW" sz="1800" dirty="0"/>
              <a:t>訴訟標的為形成某種法律關係。例如</a:t>
            </a:r>
            <a:r>
              <a:rPr lang="zh-TW" altLang="en-US" sz="1800" dirty="0"/>
              <a:t>：</a:t>
            </a:r>
            <a:r>
              <a:rPr lang="zh-TW" altLang="zh-TW" sz="1800" dirty="0">
                <a:solidFill>
                  <a:srgbClr val="FF0000"/>
                </a:solidFill>
              </a:rPr>
              <a:t>撤消仲裁裁決之訴</a:t>
            </a:r>
            <a:r>
              <a:rPr lang="zh-TW" altLang="zh-TW" sz="18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69</a:t>
            </a:fld>
            <a:endParaRPr kumimoji="0" lang="en-US" altLang="zh-TW" sz="1000"/>
          </a:p>
        </p:txBody>
      </p:sp>
    </p:spTree>
    <p:extLst>
      <p:ext uri="{BB962C8B-B14F-4D97-AF65-F5344CB8AC3E}">
        <p14:creationId xmlns:p14="http://schemas.microsoft.com/office/powerpoint/2010/main" val="257395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827584" y="692696"/>
            <a:ext cx="3600450" cy="390525"/>
          </a:xfrm>
        </p:spPr>
        <p:txBody>
          <a:bodyPr/>
          <a:lstStyle/>
          <a:p>
            <a:pPr eaLnBrk="1" hangingPunct="1"/>
            <a:r>
              <a:rPr lang="zh-TW" altLang="en-US" dirty="0">
                <a:latin typeface="標楷體" pitchFamily="65" charset="-120"/>
              </a:rPr>
              <a:t>一、課程介紹</a:t>
            </a:r>
          </a:p>
        </p:txBody>
      </p:sp>
      <p:sp>
        <p:nvSpPr>
          <p:cNvPr id="9219" name="Rectangle 3"/>
          <p:cNvSpPr>
            <a:spLocks noGrp="1" noChangeArrowheads="1"/>
          </p:cNvSpPr>
          <p:nvPr>
            <p:ph type="body" idx="1"/>
          </p:nvPr>
        </p:nvSpPr>
        <p:spPr>
          <a:xfrm>
            <a:off x="539750" y="1196975"/>
            <a:ext cx="8064500" cy="3527425"/>
          </a:xfrm>
        </p:spPr>
        <p:txBody>
          <a:bodyPr/>
          <a:lstStyle/>
          <a:p>
            <a:pPr marL="0" indent="0">
              <a:buNone/>
            </a:pPr>
            <a:r>
              <a:rPr lang="en-US" altLang="zh-TW" sz="2000" b="1" dirty="0">
                <a:solidFill>
                  <a:srgbClr val="0000FF"/>
                </a:solidFill>
              </a:rPr>
              <a:t>1.1</a:t>
            </a:r>
            <a:r>
              <a:rPr lang="zh-TW" altLang="zh-TW" sz="2000" b="1" dirty="0">
                <a:solidFill>
                  <a:srgbClr val="0000FF"/>
                </a:solidFill>
              </a:rPr>
              <a:t>爭議處理之立法背景說明</a:t>
            </a:r>
          </a:p>
          <a:p>
            <a:r>
              <a:rPr lang="zh-TW" altLang="zh-TW" sz="2000" dirty="0">
                <a:solidFill>
                  <a:srgbClr val="0000FF"/>
                </a:solidFill>
              </a:rPr>
              <a:t>昔日廠商參與機關辦理採購，對於招標文件訂定廠商資格有差別待遇、材料設備規格限制競爭及審標、決標過程、結果偏頗不公，無法尋求行政救濟，又因無提起民事訴訟之訴因，難向普通法院提起訴訟，造成無救濟管道之現象。政府採購法</a:t>
            </a:r>
            <a:r>
              <a:rPr lang="en-US" altLang="zh-TW" sz="2000" dirty="0">
                <a:solidFill>
                  <a:srgbClr val="0000FF"/>
                </a:solidFill>
              </a:rPr>
              <a:t>(</a:t>
            </a:r>
            <a:r>
              <a:rPr lang="zh-TW" altLang="zh-TW" sz="2000" dirty="0">
                <a:solidFill>
                  <a:srgbClr val="0000FF"/>
                </a:solidFill>
              </a:rPr>
              <a:t>以下簡稱本法</a:t>
            </a:r>
            <a:r>
              <a:rPr lang="en-US" altLang="zh-TW" sz="2000" dirty="0">
                <a:solidFill>
                  <a:srgbClr val="0000FF"/>
                </a:solidFill>
              </a:rPr>
              <a:t>)</a:t>
            </a:r>
            <a:r>
              <a:rPr lang="zh-TW" altLang="zh-TW" sz="2000" dirty="0">
                <a:solidFill>
                  <a:srgbClr val="0000FF"/>
                </a:solidFill>
              </a:rPr>
              <a:t>施行後，廠商對政府機關辦理採購</a:t>
            </a:r>
            <a:r>
              <a:rPr lang="en-US" altLang="zh-TW" sz="2000" dirty="0">
                <a:solidFill>
                  <a:srgbClr val="0000FF"/>
                </a:solidFill>
              </a:rPr>
              <a:t>(</a:t>
            </a:r>
            <a:r>
              <a:rPr lang="zh-TW" altLang="zh-TW" sz="2000" dirty="0">
                <a:solidFill>
                  <a:srgbClr val="0000FF"/>
                </a:solidFill>
              </a:rPr>
              <a:t>招標、審標、決標</a:t>
            </a:r>
            <a:r>
              <a:rPr lang="en-US" altLang="zh-TW" sz="2000" dirty="0">
                <a:solidFill>
                  <a:srgbClr val="0000FF"/>
                </a:solidFill>
              </a:rPr>
              <a:t>)</a:t>
            </a:r>
            <a:r>
              <a:rPr lang="zh-TW" altLang="zh-TW" sz="2000" dirty="0">
                <a:solidFill>
                  <a:srgbClr val="0000FF"/>
                </a:solidFill>
              </a:rPr>
              <a:t>行為之爭議，可因本法第</a:t>
            </a:r>
            <a:r>
              <a:rPr lang="en-US" altLang="zh-TW" sz="2000" dirty="0">
                <a:solidFill>
                  <a:srgbClr val="0000FF"/>
                </a:solidFill>
              </a:rPr>
              <a:t>6</a:t>
            </a:r>
            <a:r>
              <a:rPr lang="zh-TW" altLang="zh-TW" sz="2000" dirty="0">
                <a:solidFill>
                  <a:srgbClr val="0000FF"/>
                </a:solidFill>
              </a:rPr>
              <a:t>章爭議處理其中「異議、申訴制度」之規定，權益獲得適當的確保。且本法之施行，使政府採購程序得以更公開、公平之方式進行；而機關採購事務也因而更有效率。</a:t>
            </a:r>
          </a:p>
          <a:p>
            <a:r>
              <a:rPr lang="zh-TW" altLang="zh-TW" sz="2000" dirty="0">
                <a:solidFill>
                  <a:srgbClr val="0000FF"/>
                </a:solidFill>
              </a:rPr>
              <a:t>第</a:t>
            </a:r>
            <a:r>
              <a:rPr lang="en-US" altLang="zh-TW" sz="2000" dirty="0">
                <a:solidFill>
                  <a:srgbClr val="0000FF"/>
                </a:solidFill>
              </a:rPr>
              <a:t>6</a:t>
            </a:r>
            <a:r>
              <a:rPr lang="zh-TW" altLang="zh-TW" sz="2000" dirty="0">
                <a:solidFill>
                  <a:srgbClr val="0000FF"/>
                </a:solidFill>
              </a:rPr>
              <a:t>章爭議處理包括二大部分，其一，廠商對政府機關辦理採購</a:t>
            </a:r>
            <a:r>
              <a:rPr lang="en-US" altLang="zh-TW" sz="2000" dirty="0">
                <a:solidFill>
                  <a:srgbClr val="0000FF"/>
                </a:solidFill>
              </a:rPr>
              <a:t>(</a:t>
            </a:r>
            <a:r>
              <a:rPr lang="zh-TW" altLang="zh-TW" sz="2000" dirty="0">
                <a:solidFill>
                  <a:srgbClr val="0000FF"/>
                </a:solidFill>
              </a:rPr>
              <a:t>招標、審標、決標</a:t>
            </a:r>
            <a:r>
              <a:rPr lang="en-US" altLang="zh-TW" sz="2000" dirty="0">
                <a:solidFill>
                  <a:srgbClr val="0000FF"/>
                </a:solidFill>
              </a:rPr>
              <a:t>)</a:t>
            </a:r>
            <a:r>
              <a:rPr lang="zh-TW" altLang="zh-TW" sz="2000" dirty="0">
                <a:solidFill>
                  <a:srgbClr val="0000FF"/>
                </a:solidFill>
              </a:rPr>
              <a:t>行為之爭議，得提出「異議及申訴」，以使其權益可獲得適當的確保；政府機關也會因此一規定使因採購所衍生之爭議得以早日解決，有利於採購事務之順利推動。其二，當機關與廠商有契約關係後，在履約過程中，機關與廠商難免會有不同之見解與爭執，其因而影響採購進行，因此本法乃於第</a:t>
            </a:r>
            <a:r>
              <a:rPr lang="en-US" altLang="zh-TW" sz="2000" dirty="0">
                <a:solidFill>
                  <a:srgbClr val="0000FF"/>
                </a:solidFill>
              </a:rPr>
              <a:t>85</a:t>
            </a:r>
            <a:r>
              <a:rPr lang="zh-TW" altLang="zh-TW" sz="2000" dirty="0">
                <a:solidFill>
                  <a:srgbClr val="0000FF"/>
                </a:solidFill>
              </a:rPr>
              <a:t>條之</a:t>
            </a:r>
            <a:r>
              <a:rPr lang="en-US" altLang="zh-TW" sz="2000" dirty="0">
                <a:solidFill>
                  <a:srgbClr val="0000FF"/>
                </a:solidFill>
              </a:rPr>
              <a:t>1</a:t>
            </a:r>
            <a:r>
              <a:rPr lang="zh-TW" altLang="zh-TW" sz="2000" dirty="0">
                <a:solidFill>
                  <a:srgbClr val="0000FF"/>
                </a:solidFill>
              </a:rPr>
              <a:t>至第</a:t>
            </a:r>
            <a:r>
              <a:rPr lang="en-US" altLang="zh-TW" sz="2000" dirty="0">
                <a:solidFill>
                  <a:srgbClr val="0000FF"/>
                </a:solidFill>
              </a:rPr>
              <a:t>85</a:t>
            </a:r>
            <a:r>
              <a:rPr lang="zh-TW" altLang="zh-TW" sz="2000" dirty="0">
                <a:solidFill>
                  <a:srgbClr val="0000FF"/>
                </a:solidFill>
              </a:rPr>
              <a:t>條之</a:t>
            </a:r>
            <a:r>
              <a:rPr lang="en-US" altLang="zh-TW" sz="2000" dirty="0">
                <a:solidFill>
                  <a:srgbClr val="0000FF"/>
                </a:solidFill>
              </a:rPr>
              <a:t>4</a:t>
            </a:r>
            <a:r>
              <a:rPr lang="zh-TW" altLang="zh-TW" sz="2000" dirty="0">
                <a:solidFill>
                  <a:srgbClr val="0000FF"/>
                </a:solidFill>
              </a:rPr>
              <a:t>設計了「調解」機制，由採購申訴審議委員會就兩造爭議問題加以調解，並準用民事訴訟法之程序及效力。</a:t>
            </a:r>
          </a:p>
        </p:txBody>
      </p:sp>
      <p:sp>
        <p:nvSpPr>
          <p:cNvPr id="9220" name="投影片編號版面配置區 5"/>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BC2D6F23-488A-4050-BFB2-38EC1BE4604C}" type="slidenum">
              <a:rPr kumimoji="0" lang="en-US" altLang="zh-TW" sz="1000" smtClean="0"/>
              <a:pPr eaLnBrk="1" hangingPunct="1">
                <a:spcBef>
                  <a:spcPct val="0"/>
                </a:spcBef>
                <a:buClrTx/>
                <a:buSzTx/>
                <a:buFontTx/>
                <a:buNone/>
              </a:pPr>
              <a:t>7</a:t>
            </a:fld>
            <a:endParaRPr kumimoji="0" lang="en-US" altLang="zh-TW" sz="100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訴訟</a:t>
            </a:r>
            <a:endParaRPr lang="zh-TW" altLang="en-US" sz="3200" b="1" dirty="0">
              <a:solidFill>
                <a:srgbClr val="000099"/>
              </a:solidFill>
            </a:endParaRPr>
          </a:p>
        </p:txBody>
      </p:sp>
      <p:sp>
        <p:nvSpPr>
          <p:cNvPr id="2" name="內容版面配置區 1"/>
          <p:cNvSpPr>
            <a:spLocks noGrp="1"/>
          </p:cNvSpPr>
          <p:nvPr>
            <p:ph idx="1"/>
          </p:nvPr>
        </p:nvSpPr>
        <p:spPr>
          <a:xfrm>
            <a:off x="0" y="1268760"/>
            <a:ext cx="9144000" cy="4536504"/>
          </a:xfrm>
        </p:spPr>
        <p:txBody>
          <a:bodyPr/>
          <a:lstStyle/>
          <a:p>
            <a:pPr lvl="0">
              <a:spcBef>
                <a:spcPts val="600"/>
              </a:spcBef>
            </a:pPr>
            <a:r>
              <a:rPr lang="zh-TW" altLang="zh-TW" sz="2800" dirty="0"/>
              <a:t>舉證責任分配之原則</a:t>
            </a:r>
            <a:endParaRPr lang="zh-TW" altLang="zh-TW" sz="2400" dirty="0"/>
          </a:p>
          <a:p>
            <a:pPr lvl="1">
              <a:spcBef>
                <a:spcPts val="600"/>
              </a:spcBef>
            </a:pPr>
            <a:r>
              <a:rPr lang="zh-TW" altLang="zh-TW" sz="2400" dirty="0"/>
              <a:t>因舉證難度不一，有可能時代久遠而無法舉證，或資料散逸無法取得，故有關舉證責任之分配，常影響一個訴訟之勝敗與否，故有云</a:t>
            </a:r>
            <a:r>
              <a:rPr lang="zh-TW" altLang="en-US" sz="2400" dirty="0"/>
              <a:t>：</a:t>
            </a:r>
            <a:r>
              <a:rPr lang="zh-TW" altLang="zh-TW" sz="2400" dirty="0"/>
              <a:t>「舉證之所在，敗訴之所在」。</a:t>
            </a:r>
          </a:p>
          <a:p>
            <a:pPr lvl="1">
              <a:spcBef>
                <a:spcPts val="600"/>
              </a:spcBef>
            </a:pPr>
            <a:r>
              <a:rPr lang="zh-TW" altLang="zh-TW" sz="2400" dirty="0"/>
              <a:t>舉證責任分配之原則，依民事訴訟法第</a:t>
            </a:r>
            <a:r>
              <a:rPr lang="en-US" altLang="zh-TW" sz="2400" dirty="0"/>
              <a:t>277</a:t>
            </a:r>
            <a:r>
              <a:rPr lang="zh-TW" altLang="zh-TW" sz="2400" dirty="0"/>
              <a:t>條之規定</a:t>
            </a:r>
            <a:r>
              <a:rPr lang="zh-TW" altLang="en-US" sz="2400" dirty="0"/>
              <a:t>：</a:t>
            </a:r>
            <a:r>
              <a:rPr lang="zh-TW" altLang="zh-TW" sz="2400" dirty="0"/>
              <a:t>「</a:t>
            </a:r>
            <a:r>
              <a:rPr lang="zh-TW" altLang="zh-TW" sz="2400" dirty="0">
                <a:solidFill>
                  <a:srgbClr val="FF0000"/>
                </a:solidFill>
              </a:rPr>
              <a:t>當事人主張有利於己之事實者，就其事實有舉證之責任</a:t>
            </a:r>
            <a:r>
              <a:rPr lang="zh-TW" altLang="zh-TW" sz="2400" dirty="0"/>
              <a:t>。但法律別有規定，或依其情形顯失公平者，不在此限。」</a:t>
            </a:r>
          </a:p>
          <a:p>
            <a:pPr lvl="1">
              <a:spcBef>
                <a:spcPts val="600"/>
              </a:spcBef>
            </a:pPr>
            <a:r>
              <a:rPr lang="zh-TW" altLang="zh-TW" sz="2400" dirty="0"/>
              <a:t>以工程承攬瑕疵為例，若</a:t>
            </a:r>
            <a:r>
              <a:rPr lang="zh-TW" altLang="zh-TW" sz="2400" dirty="0">
                <a:solidFill>
                  <a:srgbClr val="FF0000"/>
                </a:solidFill>
              </a:rPr>
              <a:t>定作人因工程承攬瑕疵請求損害賠償時</a:t>
            </a:r>
            <a:r>
              <a:rPr lang="zh-TW" altLang="zh-TW" sz="2400" dirty="0"/>
              <a:t>，依最高法院</a:t>
            </a:r>
            <a:r>
              <a:rPr lang="en-US" altLang="zh-TW" sz="2400" dirty="0"/>
              <a:t>89</a:t>
            </a:r>
            <a:r>
              <a:rPr lang="zh-TW" altLang="zh-TW" sz="2400" dirty="0"/>
              <a:t>年度台上字第</a:t>
            </a:r>
            <a:r>
              <a:rPr lang="en-US" altLang="zh-TW" sz="2400" dirty="0"/>
              <a:t>2097</a:t>
            </a:r>
            <a:r>
              <a:rPr lang="zh-TW" altLang="zh-TW" sz="2400" dirty="0"/>
              <a:t>號判決之見解，以</a:t>
            </a:r>
            <a:r>
              <a:rPr lang="zh-TW" altLang="zh-TW" sz="2400" dirty="0">
                <a:solidFill>
                  <a:srgbClr val="FF0000"/>
                </a:solidFill>
              </a:rPr>
              <a:t>瑕疵係因可歸責為承攬人所生者為限</a:t>
            </a:r>
            <a:r>
              <a:rPr lang="zh-TW" altLang="zh-TW" sz="2400" dirty="0"/>
              <a:t>，至於</a:t>
            </a:r>
            <a:r>
              <a:rPr lang="zh-TW" altLang="zh-TW" sz="2400" dirty="0">
                <a:solidFill>
                  <a:srgbClr val="FF0000"/>
                </a:solidFill>
              </a:rPr>
              <a:t>承攬人就瑕疵之發生是否可歸責</a:t>
            </a:r>
            <a:r>
              <a:rPr lang="zh-TW" altLang="zh-TW" sz="2400" dirty="0"/>
              <a:t>，如有爭議，依最高法院</a:t>
            </a:r>
            <a:r>
              <a:rPr lang="en-US" altLang="zh-TW" sz="2400" dirty="0"/>
              <a:t>87</a:t>
            </a:r>
            <a:r>
              <a:rPr lang="zh-TW" altLang="zh-TW" sz="2400" dirty="0"/>
              <a:t>年度台上字第</a:t>
            </a:r>
            <a:r>
              <a:rPr lang="en-US" altLang="zh-TW" sz="2400" dirty="0"/>
              <a:t>1480</a:t>
            </a:r>
            <a:r>
              <a:rPr lang="zh-TW" altLang="zh-TW" sz="2400" dirty="0"/>
              <a:t>號判決之見解，</a:t>
            </a:r>
            <a:r>
              <a:rPr lang="zh-TW" altLang="zh-TW" sz="2400" dirty="0">
                <a:solidFill>
                  <a:srgbClr val="FF0000"/>
                </a:solidFill>
              </a:rPr>
              <a:t>應由</a:t>
            </a:r>
            <a:r>
              <a:rPr lang="zh-TW" altLang="zh-TW" sz="2400" u="sng" dirty="0">
                <a:solidFill>
                  <a:srgbClr val="FF0000"/>
                </a:solidFill>
              </a:rPr>
              <a:t>承攬人</a:t>
            </a:r>
            <a:r>
              <a:rPr lang="zh-TW" altLang="zh-TW" sz="2400" dirty="0">
                <a:solidFill>
                  <a:srgbClr val="FF0000"/>
                </a:solidFill>
              </a:rPr>
              <a:t>負舉證責任</a:t>
            </a:r>
            <a:r>
              <a:rPr lang="zh-TW" altLang="zh-TW" sz="24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70</a:t>
            </a:fld>
            <a:endParaRPr kumimoji="0" lang="en-US" altLang="zh-TW" sz="1000"/>
          </a:p>
        </p:txBody>
      </p:sp>
    </p:spTree>
    <p:extLst>
      <p:ext uri="{BB962C8B-B14F-4D97-AF65-F5344CB8AC3E}">
        <p14:creationId xmlns:p14="http://schemas.microsoft.com/office/powerpoint/2010/main" val="214443071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467544" y="260648"/>
            <a:ext cx="8229600" cy="864096"/>
          </a:xfrm>
        </p:spPr>
        <p:txBody>
          <a:bodyPr/>
          <a:lstStyle/>
          <a:p>
            <a:r>
              <a:rPr lang="zh-TW" altLang="en-US" sz="4000" dirty="0">
                <a:solidFill>
                  <a:srgbClr val="000099"/>
                </a:solidFill>
              </a:rPr>
              <a:t>補充：</a:t>
            </a:r>
            <a:r>
              <a:rPr lang="zh-TW" altLang="zh-TW" sz="4000" b="1" dirty="0">
                <a:solidFill>
                  <a:srgbClr val="000099"/>
                </a:solidFill>
              </a:rPr>
              <a:t>契約爭議之解決方法</a:t>
            </a:r>
            <a:br>
              <a:rPr lang="en-US" altLang="zh-TW" sz="4000" b="1" dirty="0">
                <a:solidFill>
                  <a:srgbClr val="000099"/>
                </a:solidFill>
              </a:rPr>
            </a:br>
            <a:r>
              <a:rPr lang="zh-TW" altLang="en-US" sz="3200" b="1" dirty="0"/>
              <a:t>訴訟</a:t>
            </a:r>
            <a:endParaRPr lang="zh-TW" altLang="en-US" sz="3200" b="1" dirty="0">
              <a:solidFill>
                <a:srgbClr val="000099"/>
              </a:solidFill>
            </a:endParaRPr>
          </a:p>
        </p:txBody>
      </p:sp>
      <p:sp>
        <p:nvSpPr>
          <p:cNvPr id="2" name="內容版面配置區 1"/>
          <p:cNvSpPr>
            <a:spLocks noGrp="1"/>
          </p:cNvSpPr>
          <p:nvPr>
            <p:ph idx="1"/>
          </p:nvPr>
        </p:nvSpPr>
        <p:spPr>
          <a:xfrm>
            <a:off x="0" y="1124744"/>
            <a:ext cx="9144000" cy="4680520"/>
          </a:xfrm>
        </p:spPr>
        <p:txBody>
          <a:bodyPr/>
          <a:lstStyle/>
          <a:p>
            <a:pPr lvl="0">
              <a:spcBef>
                <a:spcPts val="0"/>
              </a:spcBef>
            </a:pPr>
            <a:r>
              <a:rPr lang="zh-TW" altLang="zh-TW" sz="2100" dirty="0"/>
              <a:t>訴訟之程序</a:t>
            </a:r>
          </a:p>
          <a:p>
            <a:pPr lvl="1">
              <a:spcBef>
                <a:spcPts val="0"/>
              </a:spcBef>
            </a:pPr>
            <a:r>
              <a:rPr lang="zh-TW" altLang="zh-TW" sz="2100" dirty="0"/>
              <a:t>由</a:t>
            </a:r>
            <a:r>
              <a:rPr lang="zh-TW" altLang="zh-TW" sz="2100" dirty="0">
                <a:solidFill>
                  <a:srgbClr val="FF0000"/>
                </a:solidFill>
              </a:rPr>
              <a:t>契約一方當事人向所屬法院提出</a:t>
            </a:r>
            <a:r>
              <a:rPr lang="zh-TW" altLang="zh-TW" sz="2100" dirty="0"/>
              <a:t>訴訟。</a:t>
            </a:r>
          </a:p>
          <a:p>
            <a:pPr lvl="1">
              <a:spcBef>
                <a:spcPts val="0"/>
              </a:spcBef>
            </a:pPr>
            <a:r>
              <a:rPr lang="zh-TW" altLang="zh-TW" sz="2100" dirty="0"/>
              <a:t>由</a:t>
            </a:r>
            <a:r>
              <a:rPr lang="zh-TW" altLang="zh-TW" sz="2100" dirty="0">
                <a:solidFill>
                  <a:srgbClr val="FF0000"/>
                </a:solidFill>
              </a:rPr>
              <a:t>法院審核</a:t>
            </a:r>
            <a:r>
              <a:rPr lang="zh-TW" altLang="zh-TW" sz="2100" dirty="0"/>
              <a:t>所提訴訟是否合於民事訴訟法所訂之各種</a:t>
            </a:r>
            <a:r>
              <a:rPr lang="zh-TW" altLang="zh-TW" sz="2100" dirty="0">
                <a:solidFill>
                  <a:srgbClr val="FF0000"/>
                </a:solidFill>
              </a:rPr>
              <a:t>程式</a:t>
            </a:r>
            <a:r>
              <a:rPr lang="zh-TW" altLang="zh-TW" sz="2100" dirty="0"/>
              <a:t>，例如當事人是否適格、起訴是否合於法定程式或不備其他要件等。</a:t>
            </a:r>
          </a:p>
          <a:p>
            <a:pPr lvl="1">
              <a:spcBef>
                <a:spcPts val="0"/>
              </a:spcBef>
            </a:pPr>
            <a:r>
              <a:rPr lang="zh-TW" altLang="zh-TW" sz="2100" dirty="0"/>
              <a:t>依民事訴訟法進行言詞辯論，並於完畢後由法官應本於當事人之言詞辯論，斟酌全辯論意旨及調查證據之結果，依</a:t>
            </a:r>
            <a:r>
              <a:rPr lang="zh-TW" altLang="zh-TW" sz="2100" dirty="0">
                <a:solidFill>
                  <a:srgbClr val="FF0000"/>
                </a:solidFill>
              </a:rPr>
              <a:t>自由心證判斷</a:t>
            </a:r>
            <a:r>
              <a:rPr lang="zh-TW" altLang="zh-TW" sz="2100" dirty="0"/>
              <a:t>事實之真偽，其判斷結果，以</a:t>
            </a:r>
            <a:r>
              <a:rPr lang="zh-TW" altLang="zh-TW" sz="2100" dirty="0">
                <a:solidFill>
                  <a:srgbClr val="FF0000"/>
                </a:solidFill>
              </a:rPr>
              <a:t>判決為之</a:t>
            </a:r>
            <a:r>
              <a:rPr lang="zh-TW" altLang="zh-TW" sz="2100" dirty="0"/>
              <a:t>。此自由心證之運用，不得違反</a:t>
            </a:r>
            <a:r>
              <a:rPr lang="zh-TW" altLang="zh-TW" sz="2100" dirty="0">
                <a:solidFill>
                  <a:srgbClr val="FF0000"/>
                </a:solidFill>
              </a:rPr>
              <a:t>論理及經驗法則</a:t>
            </a:r>
            <a:r>
              <a:rPr lang="zh-TW" altLang="zh-TW" sz="2100" dirty="0"/>
              <a:t>，並應將心證之理由，記明於判決中，若未記載，其判決當然違背法令，依民事訴訟法第</a:t>
            </a:r>
            <a:r>
              <a:rPr lang="en-US" altLang="zh-TW" sz="2100" dirty="0"/>
              <a:t>467</a:t>
            </a:r>
            <a:r>
              <a:rPr lang="zh-TW" altLang="zh-TW" sz="2100" dirty="0"/>
              <a:t>條規定，得上訴至第三審。</a:t>
            </a:r>
          </a:p>
          <a:p>
            <a:pPr lvl="0">
              <a:spcBef>
                <a:spcPts val="0"/>
              </a:spcBef>
            </a:pPr>
            <a:r>
              <a:rPr lang="zh-TW" altLang="zh-TW" sz="2100" dirty="0"/>
              <a:t>訴訟之效力</a:t>
            </a:r>
          </a:p>
          <a:p>
            <a:pPr lvl="1">
              <a:spcBef>
                <a:spcPts val="0"/>
              </a:spcBef>
            </a:pPr>
            <a:r>
              <a:rPr lang="zh-TW" altLang="zh-TW" sz="2100" dirty="0"/>
              <a:t>若判決非為確定之終局判決，則當事人可依判決之結果，決定是否依法提起上訴。</a:t>
            </a:r>
          </a:p>
          <a:p>
            <a:pPr lvl="1">
              <a:spcBef>
                <a:spcPts val="0"/>
              </a:spcBef>
            </a:pPr>
            <a:r>
              <a:rPr lang="zh-TW" altLang="zh-TW" sz="2100" dirty="0"/>
              <a:t>若判決為確定之終局判決，則此經裁判之訴訟標的，有</a:t>
            </a:r>
            <a:r>
              <a:rPr lang="zh-TW" altLang="zh-TW" sz="2100" dirty="0">
                <a:solidFill>
                  <a:srgbClr val="FF0000"/>
                </a:solidFill>
              </a:rPr>
              <a:t>既判力</a:t>
            </a:r>
            <a:r>
              <a:rPr lang="zh-TW" altLang="zh-TW" sz="2100" dirty="0"/>
              <a:t>。所謂既判力，係指訴訟標的法律關係</a:t>
            </a:r>
            <a:r>
              <a:rPr lang="zh-TW" altLang="zh-TW" sz="2100" dirty="0">
                <a:solidFill>
                  <a:srgbClr val="FF0000"/>
                </a:solidFill>
              </a:rPr>
              <a:t>經確定判決</a:t>
            </a:r>
            <a:r>
              <a:rPr lang="zh-TW" altLang="zh-TW" sz="2100" dirty="0"/>
              <a:t>者，當事人</a:t>
            </a:r>
            <a:r>
              <a:rPr lang="zh-TW" altLang="zh-TW" sz="2100" dirty="0">
                <a:solidFill>
                  <a:srgbClr val="FF0000"/>
                </a:solidFill>
              </a:rPr>
              <a:t>不得就該法律關係更行起訴</a:t>
            </a:r>
            <a:r>
              <a:rPr lang="zh-TW" altLang="zh-TW" sz="2100" dirty="0"/>
              <a:t>，法院亦不能為相反之判決。</a:t>
            </a:r>
          </a:p>
          <a:p>
            <a:pPr lvl="1">
              <a:spcBef>
                <a:spcPts val="0"/>
              </a:spcBef>
            </a:pPr>
            <a:r>
              <a:rPr lang="zh-TW" altLang="zh-TW" sz="2100" dirty="0"/>
              <a:t>確定之終局判決，依強制執行法第</a:t>
            </a:r>
            <a:r>
              <a:rPr lang="en-US" altLang="zh-TW" sz="2100" dirty="0"/>
              <a:t>4</a:t>
            </a:r>
            <a:r>
              <a:rPr lang="zh-TW" altLang="zh-TW" sz="2100" dirty="0"/>
              <a:t>條規定，即</a:t>
            </a:r>
            <a:r>
              <a:rPr lang="zh-TW" altLang="zh-TW" sz="2100" dirty="0">
                <a:solidFill>
                  <a:srgbClr val="FF0000"/>
                </a:solidFill>
              </a:rPr>
              <a:t>得以之為執行名義，請求執行法院強制執行。</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71</a:t>
            </a:fld>
            <a:endParaRPr kumimoji="0" lang="en-US" altLang="zh-TW" sz="1000"/>
          </a:p>
        </p:txBody>
      </p:sp>
    </p:spTree>
    <p:extLst>
      <p:ext uri="{BB962C8B-B14F-4D97-AF65-F5344CB8AC3E}">
        <p14:creationId xmlns:p14="http://schemas.microsoft.com/office/powerpoint/2010/main" val="30856274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611560" y="404664"/>
            <a:ext cx="8229600" cy="635918"/>
          </a:xfrm>
        </p:spPr>
        <p:txBody>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dirty="0">
                <a:solidFill>
                  <a:srgbClr val="000099"/>
                </a:solidFill>
              </a:rPr>
              <a:t>損害賠償範圍</a:t>
            </a:r>
          </a:p>
        </p:txBody>
      </p:sp>
      <p:sp>
        <p:nvSpPr>
          <p:cNvPr id="99331" name="Rectangle 3"/>
          <p:cNvSpPr>
            <a:spLocks noGrp="1" noChangeArrowheads="1"/>
          </p:cNvSpPr>
          <p:nvPr>
            <p:ph type="body" idx="1"/>
          </p:nvPr>
        </p:nvSpPr>
        <p:spPr>
          <a:xfrm>
            <a:off x="539552" y="1268760"/>
            <a:ext cx="8424936" cy="5044306"/>
          </a:xfrm>
        </p:spPr>
        <p:txBody>
          <a:bodyPr/>
          <a:lstStyle/>
          <a:p>
            <a:pPr eaLnBrk="1" hangingPunct="1">
              <a:spcBef>
                <a:spcPts val="600"/>
              </a:spcBef>
            </a:pPr>
            <a:r>
              <a:rPr lang="zh-TW" altLang="en-US" sz="2200" dirty="0"/>
              <a:t>損害賠償，除法律另有規定或契約另有訂定外，應以</a:t>
            </a:r>
            <a:r>
              <a:rPr lang="zh-TW" altLang="en-US" sz="2200" dirty="0">
                <a:solidFill>
                  <a:srgbClr val="FF0000"/>
                </a:solidFill>
              </a:rPr>
              <a:t>填補債權人所受損害及所失利益為限</a:t>
            </a:r>
            <a:r>
              <a:rPr lang="zh-TW" altLang="en-US" sz="2200" dirty="0"/>
              <a:t>。</a:t>
            </a:r>
          </a:p>
          <a:p>
            <a:pPr eaLnBrk="1" hangingPunct="1">
              <a:spcBef>
                <a:spcPts val="600"/>
              </a:spcBef>
            </a:pPr>
            <a:r>
              <a:rPr lang="zh-TW" altLang="en-US" sz="2200" dirty="0"/>
              <a:t>依通常情形，或依已定之計劃、設備或其他特別情事，可得預期之利益，視為所失利益</a:t>
            </a:r>
            <a:r>
              <a:rPr lang="en-US" altLang="zh-TW" sz="2200" dirty="0"/>
              <a:t>(§216)</a:t>
            </a:r>
            <a:r>
              <a:rPr lang="zh-TW" altLang="en-US" sz="2200" dirty="0"/>
              <a:t>。</a:t>
            </a:r>
          </a:p>
          <a:p>
            <a:pPr eaLnBrk="1" hangingPunct="1">
              <a:spcBef>
                <a:spcPts val="600"/>
              </a:spcBef>
            </a:pPr>
            <a:r>
              <a:rPr lang="zh-TW" altLang="en-US" sz="2200" dirty="0"/>
              <a:t>基於同一原因事實受有損害並受有利益者，其請求之賠償金額，應扣除所受之利益</a:t>
            </a:r>
            <a:r>
              <a:rPr lang="en-US" altLang="zh-TW" sz="2200" dirty="0"/>
              <a:t>(§216-1)</a:t>
            </a:r>
            <a:r>
              <a:rPr lang="zh-TW" altLang="en-US" sz="2200" dirty="0"/>
              <a:t>。</a:t>
            </a:r>
            <a:endParaRPr lang="en-US" altLang="zh-TW" sz="2200" dirty="0"/>
          </a:p>
          <a:p>
            <a:pPr eaLnBrk="1" hangingPunct="1">
              <a:spcBef>
                <a:spcPts val="600"/>
              </a:spcBef>
            </a:pPr>
            <a:r>
              <a:rPr lang="zh-TW" altLang="en-US" sz="2200" dirty="0"/>
              <a:t>損害之發生或擴大，被害人與有過失者，法院得減輕賠償金額，或免除之。</a:t>
            </a:r>
          </a:p>
          <a:p>
            <a:pPr eaLnBrk="1" hangingPunct="1">
              <a:spcBef>
                <a:spcPts val="600"/>
              </a:spcBef>
            </a:pPr>
            <a:r>
              <a:rPr lang="zh-TW" altLang="en-US" sz="2200" dirty="0"/>
              <a:t>重大之損害原因，為債務人所不及知，而被害人不預促其注意或怠於避免或減少損害者，為與有過失。</a:t>
            </a:r>
          </a:p>
          <a:p>
            <a:pPr eaLnBrk="1" hangingPunct="1">
              <a:spcBef>
                <a:spcPts val="600"/>
              </a:spcBef>
            </a:pPr>
            <a:r>
              <a:rPr lang="zh-TW" altLang="en-US" sz="2200" dirty="0"/>
              <a:t>前二項之規定，於被害人之代理人或使用人與有過失者，準用之</a:t>
            </a:r>
            <a:r>
              <a:rPr lang="en-US" altLang="zh-TW" sz="2200" dirty="0"/>
              <a:t>(§217)</a:t>
            </a:r>
            <a:r>
              <a:rPr lang="zh-TW" altLang="en-US" sz="22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72</a:t>
            </a:fld>
            <a:endParaRPr kumimoji="0" lang="en-US" altLang="zh-TW" sz="1000"/>
          </a:p>
        </p:txBody>
      </p:sp>
    </p:spTree>
    <p:extLst>
      <p:ext uri="{BB962C8B-B14F-4D97-AF65-F5344CB8AC3E}">
        <p14:creationId xmlns:p14="http://schemas.microsoft.com/office/powerpoint/2010/main" val="361518397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611560" y="332656"/>
            <a:ext cx="8229600" cy="707926"/>
          </a:xfrm>
        </p:spPr>
        <p:txBody>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dirty="0">
                <a:solidFill>
                  <a:srgbClr val="000099"/>
                </a:solidFill>
              </a:rPr>
              <a:t>解除承攬契約之所失利益</a:t>
            </a:r>
          </a:p>
        </p:txBody>
      </p:sp>
      <p:sp>
        <p:nvSpPr>
          <p:cNvPr id="100355" name="Rectangle 3"/>
          <p:cNvSpPr>
            <a:spLocks noGrp="1" noChangeArrowheads="1"/>
          </p:cNvSpPr>
          <p:nvPr>
            <p:ph type="body" idx="1"/>
          </p:nvPr>
        </p:nvSpPr>
        <p:spPr>
          <a:xfrm>
            <a:off x="899592" y="1412776"/>
            <a:ext cx="7712075" cy="4114800"/>
          </a:xfrm>
        </p:spPr>
        <p:txBody>
          <a:bodyPr/>
          <a:lstStyle/>
          <a:p>
            <a:pPr eaLnBrk="1" hangingPunct="1">
              <a:spcBef>
                <a:spcPts val="600"/>
              </a:spcBef>
            </a:pPr>
            <a:r>
              <a:rPr lang="zh-TW" altLang="en-US" sz="2400" dirty="0"/>
              <a:t>按定作人不於前項期限內為其行為者，承攬人得解除契約，並得請求賠償因契約解除而生之損害，為民法第</a:t>
            </a:r>
            <a:r>
              <a:rPr lang="en-US" altLang="zh-TW" sz="2400" dirty="0"/>
              <a:t>507</a:t>
            </a:r>
            <a:r>
              <a:rPr lang="zh-TW" altLang="en-US" sz="2400" dirty="0"/>
              <a:t>條第</a:t>
            </a:r>
            <a:r>
              <a:rPr lang="en-US" altLang="zh-TW" sz="2400" dirty="0"/>
              <a:t>2</a:t>
            </a:r>
            <a:r>
              <a:rPr lang="zh-TW" altLang="en-US" sz="2400" dirty="0"/>
              <a:t>項所明定。本件系爭工程之過路段、</a:t>
            </a:r>
            <a:r>
              <a:rPr lang="en-US" altLang="zh-TW" sz="2400" dirty="0"/>
              <a:t>D1</a:t>
            </a:r>
            <a:r>
              <a:rPr lang="zh-TW" altLang="en-US" sz="2400" dirty="0"/>
              <a:t>工區部分契約業經原告合法解除，已如前述，原告請求被告賠償其因契約解除而生之損害，即屬有據。</a:t>
            </a:r>
            <a:r>
              <a:rPr lang="zh-TW" altLang="en-US" sz="2400" dirty="0">
                <a:solidFill>
                  <a:srgbClr val="FF0000"/>
                </a:solidFill>
              </a:rPr>
              <a:t>又按損害賠償，除法律另有規定或契約另有訂定外，應以</a:t>
            </a:r>
            <a:r>
              <a:rPr lang="zh-TW" altLang="en-US" sz="2400" u="sng" dirty="0">
                <a:solidFill>
                  <a:srgbClr val="FF0000"/>
                </a:solidFill>
              </a:rPr>
              <a:t>填補債權人所受損害及所失利益為限</a:t>
            </a:r>
            <a:r>
              <a:rPr lang="zh-TW" altLang="en-US" sz="2400" dirty="0">
                <a:solidFill>
                  <a:srgbClr val="FF0000"/>
                </a:solidFill>
              </a:rPr>
              <a:t>；依通常情形，或依已定之計畫、設備或其他特別情事，可得預期之利益，視為所失利益。民法第</a:t>
            </a:r>
            <a:r>
              <a:rPr lang="en-US" altLang="zh-TW" sz="2400" dirty="0">
                <a:solidFill>
                  <a:srgbClr val="FF0000"/>
                </a:solidFill>
              </a:rPr>
              <a:t>216</a:t>
            </a:r>
            <a:r>
              <a:rPr lang="zh-TW" altLang="en-US" sz="2400" dirty="0">
                <a:solidFill>
                  <a:srgbClr val="FF0000"/>
                </a:solidFill>
              </a:rPr>
              <a:t>條定有明文。所謂所受損害，即現存財產因損害事實之發生而減少，屬於積極的損害。至所謂所失利益，則係新財產之取得，因損害事實之發生而受妨害，屬於消極的損害</a:t>
            </a:r>
            <a:r>
              <a:rPr lang="en-US" altLang="zh-TW" sz="2400" dirty="0">
                <a:solidFill>
                  <a:srgbClr val="FF0000"/>
                </a:solidFill>
              </a:rPr>
              <a:t>(</a:t>
            </a:r>
            <a:r>
              <a:rPr lang="zh-TW" altLang="en-US" sz="2400" dirty="0">
                <a:solidFill>
                  <a:srgbClr val="FF0000"/>
                </a:solidFill>
              </a:rPr>
              <a:t>最高法院</a:t>
            </a:r>
            <a:r>
              <a:rPr lang="en-US" altLang="zh-TW" sz="2400" dirty="0">
                <a:solidFill>
                  <a:srgbClr val="FF0000"/>
                </a:solidFill>
              </a:rPr>
              <a:t>48</a:t>
            </a:r>
            <a:r>
              <a:rPr lang="zh-TW" altLang="en-US" sz="2400" dirty="0">
                <a:solidFill>
                  <a:srgbClr val="FF0000"/>
                </a:solidFill>
              </a:rPr>
              <a:t>年台上字第</a:t>
            </a:r>
            <a:r>
              <a:rPr lang="en-US" altLang="zh-TW" sz="2400" dirty="0">
                <a:solidFill>
                  <a:srgbClr val="FF0000"/>
                </a:solidFill>
              </a:rPr>
              <a:t>1934</a:t>
            </a:r>
            <a:r>
              <a:rPr lang="zh-TW" altLang="en-US" sz="2400" dirty="0">
                <a:solidFill>
                  <a:srgbClr val="FF0000"/>
                </a:solidFill>
              </a:rPr>
              <a:t>號判例參照</a:t>
            </a:r>
            <a:r>
              <a:rPr lang="en-US" altLang="zh-TW" sz="2400" dirty="0">
                <a:solidFill>
                  <a:srgbClr val="FF0000"/>
                </a:solidFill>
              </a:rPr>
              <a:t>)</a:t>
            </a:r>
            <a:r>
              <a:rPr lang="zh-TW" altLang="en-US" sz="2400" dirty="0">
                <a:solidFill>
                  <a:srgbClr val="FF0000"/>
                </a:solidFill>
              </a:rPr>
              <a:t>。</a:t>
            </a:r>
            <a:endParaRPr lang="zh-TW" altLang="en-US" sz="2400" dirty="0"/>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73</a:t>
            </a:fld>
            <a:endParaRPr kumimoji="0" lang="en-US" altLang="zh-TW" sz="1000"/>
          </a:p>
        </p:txBody>
      </p:sp>
    </p:spTree>
    <p:extLst>
      <p:ext uri="{BB962C8B-B14F-4D97-AF65-F5344CB8AC3E}">
        <p14:creationId xmlns:p14="http://schemas.microsoft.com/office/powerpoint/2010/main" val="129314169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539552" y="476672"/>
            <a:ext cx="8229600" cy="63591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dirty="0">
                <a:solidFill>
                  <a:srgbClr val="000099"/>
                </a:solidFill>
              </a:rPr>
              <a:t>解除承攬契約之所失利益</a:t>
            </a:r>
          </a:p>
        </p:txBody>
      </p:sp>
      <p:sp>
        <p:nvSpPr>
          <p:cNvPr id="101379" name="Rectangle 3"/>
          <p:cNvSpPr>
            <a:spLocks noGrp="1" noChangeArrowheads="1"/>
          </p:cNvSpPr>
          <p:nvPr>
            <p:ph type="body" idx="1"/>
          </p:nvPr>
        </p:nvSpPr>
        <p:spPr>
          <a:xfrm>
            <a:off x="395536" y="1484784"/>
            <a:ext cx="8497639" cy="4827712"/>
          </a:xfrm>
        </p:spPr>
        <p:txBody>
          <a:bodyPr/>
          <a:lstStyle/>
          <a:p>
            <a:pPr eaLnBrk="1" hangingPunct="1">
              <a:spcBef>
                <a:spcPts val="600"/>
              </a:spcBef>
            </a:pPr>
            <a:r>
              <a:rPr lang="zh-TW" altLang="en-US" sz="2400" dirty="0"/>
              <a:t>再原告雖主張依財政部賦稅署就一般土木工程營業所認定之同業利潤標準中之淨利率為</a:t>
            </a:r>
            <a:r>
              <a:rPr lang="en-US" altLang="zh-TW" sz="2400" dirty="0"/>
              <a:t>10%</a:t>
            </a:r>
            <a:r>
              <a:rPr lang="zh-TW" altLang="en-US" sz="2400" dirty="0"/>
              <a:t>，計算其因解除過路段、</a:t>
            </a:r>
            <a:r>
              <a:rPr lang="en-US" altLang="zh-TW" sz="2400" dirty="0"/>
              <a:t>D1</a:t>
            </a:r>
            <a:r>
              <a:rPr lang="zh-TW" altLang="en-US" sz="2400" dirty="0"/>
              <a:t>工區部分契約之損害</a:t>
            </a:r>
            <a:r>
              <a:rPr lang="en-US" altLang="zh-TW" sz="2400" dirty="0"/>
              <a:t>(</a:t>
            </a:r>
            <a:r>
              <a:rPr lang="zh-TW" altLang="en-US" sz="2400" dirty="0"/>
              <a:t>所失利益</a:t>
            </a:r>
            <a:r>
              <a:rPr lang="en-US" altLang="zh-TW" sz="2400" dirty="0"/>
              <a:t>)</a:t>
            </a:r>
            <a:r>
              <a:rPr lang="zh-TW" altLang="en-US" sz="2400" dirty="0"/>
              <a:t>云云，</a:t>
            </a:r>
            <a:r>
              <a:rPr lang="zh-TW" altLang="en-US" sz="2400" u="sng" dirty="0">
                <a:solidFill>
                  <a:srgbClr val="FF0000"/>
                </a:solidFill>
              </a:rPr>
              <a:t>惟按財政部公佈之同業利潤標準，僅為其課稅之參考，若非計算困難，尚不能遽以為計算其可所失之預期利益之基準，此有最高法院</a:t>
            </a:r>
            <a:r>
              <a:rPr lang="en-US" altLang="zh-TW" sz="2400" u="sng" dirty="0">
                <a:solidFill>
                  <a:srgbClr val="FF0000"/>
                </a:solidFill>
              </a:rPr>
              <a:t>86</a:t>
            </a:r>
            <a:r>
              <a:rPr lang="zh-TW" altLang="en-US" sz="2400" u="sng" dirty="0">
                <a:solidFill>
                  <a:srgbClr val="FF0000"/>
                </a:solidFill>
              </a:rPr>
              <a:t>年度台上字第</a:t>
            </a:r>
            <a:r>
              <a:rPr lang="en-US" altLang="zh-TW" sz="2400" u="sng" dirty="0">
                <a:solidFill>
                  <a:srgbClr val="FF0000"/>
                </a:solidFill>
              </a:rPr>
              <a:t>917</a:t>
            </a:r>
            <a:r>
              <a:rPr lang="zh-TW" altLang="en-US" sz="2400" u="sng" dirty="0">
                <a:solidFill>
                  <a:srgbClr val="FF0000"/>
                </a:solidFill>
              </a:rPr>
              <a:t>號、</a:t>
            </a:r>
            <a:r>
              <a:rPr lang="en-US" altLang="zh-TW" sz="2400" u="sng" dirty="0">
                <a:solidFill>
                  <a:srgbClr val="FF0000"/>
                </a:solidFill>
              </a:rPr>
              <a:t>98</a:t>
            </a:r>
            <a:r>
              <a:rPr lang="zh-TW" altLang="en-US" sz="2400" u="sng" dirty="0">
                <a:solidFill>
                  <a:srgbClr val="FF0000"/>
                </a:solidFill>
              </a:rPr>
              <a:t>年度台上字第</a:t>
            </a:r>
            <a:r>
              <a:rPr lang="en-US" altLang="zh-TW" sz="2400" u="sng" dirty="0">
                <a:solidFill>
                  <a:srgbClr val="FF0000"/>
                </a:solidFill>
              </a:rPr>
              <a:t>1325</a:t>
            </a:r>
            <a:r>
              <a:rPr lang="zh-TW" altLang="en-US" sz="2400" u="sng" dirty="0">
                <a:solidFill>
                  <a:srgbClr val="FF0000"/>
                </a:solidFill>
              </a:rPr>
              <a:t>號判決參照。</a:t>
            </a:r>
          </a:p>
          <a:p>
            <a:pPr eaLnBrk="1" hangingPunct="1">
              <a:spcBef>
                <a:spcPts val="600"/>
              </a:spcBef>
            </a:pPr>
            <a:r>
              <a:rPr lang="zh-TW" altLang="en-US" sz="2400" dirty="0"/>
              <a:t>茲參酌「臺北市政府工程經費估算原則」認廠商利潤及管理費按合計之</a:t>
            </a:r>
            <a:r>
              <a:rPr lang="en-US" altLang="zh-TW" sz="2400" dirty="0"/>
              <a:t>3%</a:t>
            </a:r>
            <a:r>
              <a:rPr lang="zh-TW" altLang="en-US" sz="2400" dirty="0"/>
              <a:t>至</a:t>
            </a:r>
            <a:r>
              <a:rPr lang="en-US" altLang="zh-TW" sz="2400" dirty="0"/>
              <a:t>6%</a:t>
            </a:r>
            <a:r>
              <a:rPr lang="zh-TW" altLang="en-US" sz="2400" dirty="0"/>
              <a:t>估列，「新北市政府所屬各機關間接工程費用編列標準」認包商工地管理費、利潤及工程雜項費用預算編列最高標準為直接工程費</a:t>
            </a:r>
            <a:r>
              <a:rPr lang="en-US" altLang="zh-TW" sz="2400" dirty="0"/>
              <a:t>7%</a:t>
            </a:r>
            <a:r>
              <a:rPr lang="zh-TW" altLang="en-US" sz="2400" dirty="0"/>
              <a:t>及一般營造業者願意承攬工程之利潤以工程費</a:t>
            </a:r>
            <a:r>
              <a:rPr lang="en-US" altLang="zh-TW" sz="2400" dirty="0"/>
              <a:t>5</a:t>
            </a:r>
            <a:r>
              <a:rPr lang="zh-TW" altLang="en-US" sz="2400" dirty="0"/>
              <a:t>％為下限，認以過路段、</a:t>
            </a:r>
            <a:r>
              <a:rPr lang="en-US" altLang="zh-TW" sz="2400" dirty="0"/>
              <a:t>D1</a:t>
            </a:r>
            <a:r>
              <a:rPr lang="zh-TW" altLang="en-US" sz="2400" dirty="0"/>
              <a:t>工區部分之</a:t>
            </a:r>
            <a:r>
              <a:rPr lang="zh-TW" altLang="en-US" sz="2400" u="sng" dirty="0">
                <a:solidFill>
                  <a:srgbClr val="FF0000"/>
                </a:solidFill>
              </a:rPr>
              <a:t>工程總價之</a:t>
            </a:r>
            <a:r>
              <a:rPr lang="en-US" altLang="zh-TW" sz="2400" u="sng" dirty="0">
                <a:solidFill>
                  <a:srgbClr val="FF0000"/>
                </a:solidFill>
              </a:rPr>
              <a:t>5%</a:t>
            </a:r>
            <a:r>
              <a:rPr lang="zh-TW" altLang="en-US" sz="2400" u="sng" dirty="0">
                <a:solidFill>
                  <a:srgbClr val="FF0000"/>
                </a:solidFill>
              </a:rPr>
              <a:t>計算原告因解除契約致所失之利益</a:t>
            </a:r>
            <a:r>
              <a:rPr lang="zh-TW" altLang="en-US" sz="2400" dirty="0"/>
              <a:t>，為屬合理</a:t>
            </a:r>
            <a:r>
              <a:rPr lang="en-US" altLang="zh-TW" sz="2400" dirty="0"/>
              <a:t>(</a:t>
            </a:r>
            <a:r>
              <a:rPr lang="zh-TW" altLang="en-US" sz="2400" dirty="0"/>
              <a:t>台北地方法院</a:t>
            </a:r>
            <a:r>
              <a:rPr lang="en-US" altLang="zh-TW" sz="2400" dirty="0"/>
              <a:t>99</a:t>
            </a:r>
            <a:r>
              <a:rPr lang="zh-TW" altLang="en-US" sz="2400" dirty="0"/>
              <a:t>年度建字第</a:t>
            </a:r>
            <a:r>
              <a:rPr lang="en-US" altLang="zh-TW" sz="2400" dirty="0"/>
              <a:t>415</a:t>
            </a:r>
            <a:r>
              <a:rPr lang="zh-TW" altLang="en-US" sz="2400" dirty="0"/>
              <a:t>號判決</a:t>
            </a:r>
            <a:r>
              <a:rPr lang="en-US" altLang="zh-TW" sz="2400" dirty="0"/>
              <a:t>)</a:t>
            </a:r>
            <a:r>
              <a:rPr lang="zh-TW" altLang="en-US" sz="24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74</a:t>
            </a:fld>
            <a:endParaRPr kumimoji="0" lang="en-US" altLang="zh-TW" sz="1000"/>
          </a:p>
        </p:txBody>
      </p:sp>
    </p:spTree>
    <p:extLst>
      <p:ext uri="{BB962C8B-B14F-4D97-AF65-F5344CB8AC3E}">
        <p14:creationId xmlns:p14="http://schemas.microsoft.com/office/powerpoint/2010/main" val="102518285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11560" y="476672"/>
            <a:ext cx="8229600" cy="63591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dirty="0">
                <a:solidFill>
                  <a:srgbClr val="000099"/>
                </a:solidFill>
              </a:rPr>
              <a:t>債務不履行之歸責事由</a:t>
            </a:r>
          </a:p>
        </p:txBody>
      </p:sp>
      <p:sp>
        <p:nvSpPr>
          <p:cNvPr id="104451" name="Rectangle 3"/>
          <p:cNvSpPr>
            <a:spLocks noGrp="1" noChangeArrowheads="1"/>
          </p:cNvSpPr>
          <p:nvPr>
            <p:ph type="body" idx="1"/>
          </p:nvPr>
        </p:nvSpPr>
        <p:spPr>
          <a:xfrm>
            <a:off x="899592" y="1628800"/>
            <a:ext cx="7992888" cy="4114800"/>
          </a:xfrm>
        </p:spPr>
        <p:txBody>
          <a:bodyPr/>
          <a:lstStyle/>
          <a:p>
            <a:pPr eaLnBrk="1" hangingPunct="1">
              <a:lnSpc>
                <a:spcPct val="150000"/>
              </a:lnSpc>
              <a:spcBef>
                <a:spcPts val="600"/>
              </a:spcBef>
            </a:pPr>
            <a:r>
              <a:rPr lang="zh-TW" altLang="en-US" sz="2400" dirty="0"/>
              <a:t>因不可歸責於債務人之事由，致未為給付者，債務人不負遲延責任</a:t>
            </a:r>
            <a:r>
              <a:rPr lang="en-US" altLang="zh-TW" sz="2400" dirty="0"/>
              <a:t>(§230)</a:t>
            </a:r>
            <a:r>
              <a:rPr lang="zh-TW" altLang="en-US" sz="2400" dirty="0"/>
              <a:t>。</a:t>
            </a:r>
            <a:endParaRPr lang="en-US" altLang="zh-TW" sz="2400" dirty="0"/>
          </a:p>
          <a:p>
            <a:pPr eaLnBrk="1" hangingPunct="1">
              <a:lnSpc>
                <a:spcPct val="150000"/>
              </a:lnSpc>
              <a:spcBef>
                <a:spcPts val="600"/>
              </a:spcBef>
            </a:pPr>
            <a:r>
              <a:rPr lang="zh-TW" altLang="en-US" sz="2400" dirty="0"/>
              <a:t>債務人遲延者，債權人得請求其賠償因遲延而生之損害。</a:t>
            </a:r>
          </a:p>
          <a:p>
            <a:pPr eaLnBrk="1" hangingPunct="1">
              <a:lnSpc>
                <a:spcPct val="150000"/>
              </a:lnSpc>
              <a:spcBef>
                <a:spcPts val="600"/>
              </a:spcBef>
            </a:pPr>
            <a:r>
              <a:rPr lang="zh-TW" altLang="en-US" sz="2400" dirty="0"/>
              <a:t>前項債務人，在遲延中，對於因不可抗力而生之損害，亦應負責。但債務人證明縱不遲延給付，而仍不免發生損害者，不在此限</a:t>
            </a:r>
            <a:r>
              <a:rPr lang="en-US" altLang="zh-TW" sz="2400" dirty="0"/>
              <a:t>(§231)</a:t>
            </a:r>
            <a:r>
              <a:rPr lang="zh-TW" altLang="en-US" sz="2400" dirty="0"/>
              <a:t>。</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75</a:t>
            </a:fld>
            <a:endParaRPr kumimoji="0" lang="en-US" altLang="zh-TW" sz="1000"/>
          </a:p>
        </p:txBody>
      </p:sp>
    </p:spTree>
    <p:extLst>
      <p:ext uri="{BB962C8B-B14F-4D97-AF65-F5344CB8AC3E}">
        <p14:creationId xmlns:p14="http://schemas.microsoft.com/office/powerpoint/2010/main" val="314104774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11560" y="476672"/>
            <a:ext cx="8229600" cy="63591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a:solidFill>
                  <a:srgbClr val="000099"/>
                </a:solidFill>
              </a:rPr>
              <a:t>民事程序</a:t>
            </a:r>
            <a:r>
              <a:rPr lang="zh-TW" altLang="en-US" sz="4400" dirty="0">
                <a:solidFill>
                  <a:srgbClr val="000099"/>
                </a:solidFill>
              </a:rPr>
              <a:t>法</a:t>
            </a:r>
            <a:r>
              <a:rPr lang="en-US" altLang="zh-TW" sz="4400" dirty="0">
                <a:solidFill>
                  <a:srgbClr val="000099"/>
                </a:solidFill>
              </a:rPr>
              <a:t>70</a:t>
            </a:r>
            <a:r>
              <a:rPr lang="zh-TW" altLang="en-US" sz="4400" dirty="0">
                <a:solidFill>
                  <a:srgbClr val="000099"/>
                </a:solidFill>
              </a:rPr>
              <a:t>條</a:t>
            </a:r>
          </a:p>
        </p:txBody>
      </p:sp>
      <p:sp>
        <p:nvSpPr>
          <p:cNvPr id="104451" name="Rectangle 3"/>
          <p:cNvSpPr>
            <a:spLocks noGrp="1" noChangeArrowheads="1"/>
          </p:cNvSpPr>
          <p:nvPr>
            <p:ph type="body" idx="1"/>
          </p:nvPr>
        </p:nvSpPr>
        <p:spPr>
          <a:xfrm>
            <a:off x="323528" y="1484784"/>
            <a:ext cx="8568952" cy="4258816"/>
          </a:xfrm>
        </p:spPr>
        <p:txBody>
          <a:bodyPr/>
          <a:lstStyle/>
          <a:p>
            <a:pPr eaLnBrk="1" hangingPunct="1">
              <a:spcBef>
                <a:spcPts val="600"/>
              </a:spcBef>
              <a:spcAft>
                <a:spcPts val="600"/>
              </a:spcAft>
            </a:pPr>
            <a:r>
              <a:rPr lang="zh-TW" altLang="en-US" sz="2400" dirty="0"/>
              <a:t>訴訟代理人就其受委任之事件有為一切訴訟行為之權。但捨棄、認諾、撤回、和解、提起反訴、上訴或再審之訴及選任代理人，非受特別委任不得為之。</a:t>
            </a:r>
          </a:p>
          <a:p>
            <a:pPr eaLnBrk="1" hangingPunct="1">
              <a:spcBef>
                <a:spcPts val="600"/>
              </a:spcBef>
              <a:spcAft>
                <a:spcPts val="600"/>
              </a:spcAft>
            </a:pPr>
            <a:r>
              <a:rPr lang="zh-TW" altLang="en-US" sz="2400" dirty="0"/>
              <a:t>關於強制執行之行為或領取所爭物，準用前項但書之規定。</a:t>
            </a:r>
          </a:p>
          <a:p>
            <a:pPr eaLnBrk="1" hangingPunct="1">
              <a:spcBef>
                <a:spcPts val="600"/>
              </a:spcBef>
              <a:spcAft>
                <a:spcPts val="600"/>
              </a:spcAft>
            </a:pPr>
            <a:r>
              <a:rPr lang="zh-TW" altLang="en-US" sz="2400" dirty="0"/>
              <a:t>如於第一項之代理權加以限制者，應於前條之委任書或筆錄內表明。</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76</a:t>
            </a:fld>
            <a:endParaRPr kumimoji="0" lang="en-US" altLang="zh-TW" sz="1000"/>
          </a:p>
        </p:txBody>
      </p:sp>
    </p:spTree>
    <p:extLst>
      <p:ext uri="{BB962C8B-B14F-4D97-AF65-F5344CB8AC3E}">
        <p14:creationId xmlns:p14="http://schemas.microsoft.com/office/powerpoint/2010/main" val="128017694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611560" y="476672"/>
            <a:ext cx="8229600" cy="635918"/>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eaLnBrk="1" hangingPunct="1"/>
            <a:r>
              <a:rPr lang="en-US" altLang="zh-TW" sz="4400" dirty="0">
                <a:solidFill>
                  <a:srgbClr val="000099"/>
                </a:solidFill>
              </a:rPr>
              <a:t>(</a:t>
            </a:r>
            <a:r>
              <a:rPr lang="zh-TW" altLang="en-US" sz="4400" dirty="0">
                <a:solidFill>
                  <a:srgbClr val="000099"/>
                </a:solidFill>
              </a:rPr>
              <a:t>補充</a:t>
            </a:r>
            <a:r>
              <a:rPr lang="en-US" altLang="zh-TW" sz="4400" dirty="0">
                <a:solidFill>
                  <a:srgbClr val="000099"/>
                </a:solidFill>
              </a:rPr>
              <a:t>)</a:t>
            </a:r>
            <a:r>
              <a:rPr lang="zh-TW" altLang="en-US" sz="4400" dirty="0">
                <a:solidFill>
                  <a:srgbClr val="000099"/>
                </a:solidFill>
              </a:rPr>
              <a:t>送達</a:t>
            </a:r>
          </a:p>
        </p:txBody>
      </p:sp>
      <p:sp>
        <p:nvSpPr>
          <p:cNvPr id="5" name="投影片編號版面配置區 1"/>
          <p:cNvSpPr>
            <a:spLocks noGrp="1"/>
          </p:cNvSpPr>
          <p:nvPr>
            <p:ph type="sldNum" sz="quarter" idx="12"/>
          </p:nvPr>
        </p:nvSpPr>
        <p:spPr>
          <a:xfrm>
            <a:off x="8532813" y="6524625"/>
            <a:ext cx="611187" cy="333375"/>
          </a:xfrm>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530D7898-35B2-4D5C-A171-667D085C0F7D}" type="slidenum">
              <a:rPr kumimoji="0" lang="en-US" altLang="zh-TW" sz="1000" smtClean="0"/>
              <a:pPr eaLnBrk="1" hangingPunct="1">
                <a:spcBef>
                  <a:spcPct val="0"/>
                </a:spcBef>
                <a:buClrTx/>
                <a:buSzTx/>
                <a:buFontTx/>
                <a:buNone/>
              </a:pPr>
              <a:t>77</a:t>
            </a:fld>
            <a:endParaRPr kumimoji="0" lang="en-US" altLang="zh-TW" sz="1000"/>
          </a:p>
        </p:txBody>
      </p:sp>
      <p:graphicFrame>
        <p:nvGraphicFramePr>
          <p:cNvPr id="2" name="表格 1">
            <a:extLst>
              <a:ext uri="{FF2B5EF4-FFF2-40B4-BE49-F238E27FC236}">
                <a16:creationId xmlns:a16="http://schemas.microsoft.com/office/drawing/2014/main" id="{1C9061A6-E515-4C92-B734-04B21293BA55}"/>
              </a:ext>
            </a:extLst>
          </p:cNvPr>
          <p:cNvGraphicFramePr>
            <a:graphicFrameLocks noGrp="1"/>
          </p:cNvGraphicFramePr>
          <p:nvPr>
            <p:extLst>
              <p:ext uri="{D42A27DB-BD31-4B8C-83A1-F6EECF244321}">
                <p14:modId xmlns:p14="http://schemas.microsoft.com/office/powerpoint/2010/main" val="2350158547"/>
              </p:ext>
            </p:extLst>
          </p:nvPr>
        </p:nvGraphicFramePr>
        <p:xfrm>
          <a:off x="5580112" y="2996953"/>
          <a:ext cx="3456385" cy="1977111"/>
        </p:xfrm>
        <a:graphic>
          <a:graphicData uri="http://schemas.openxmlformats.org/drawingml/2006/table">
            <a:tbl>
              <a:tblPr/>
              <a:tblGrid>
                <a:gridCol w="685718">
                  <a:extLst>
                    <a:ext uri="{9D8B030D-6E8A-4147-A177-3AD203B41FA5}">
                      <a16:colId xmlns:a16="http://schemas.microsoft.com/office/drawing/2014/main" val="3733567565"/>
                    </a:ext>
                  </a:extLst>
                </a:gridCol>
                <a:gridCol w="1275033">
                  <a:extLst>
                    <a:ext uri="{9D8B030D-6E8A-4147-A177-3AD203B41FA5}">
                      <a16:colId xmlns:a16="http://schemas.microsoft.com/office/drawing/2014/main" val="1716017435"/>
                    </a:ext>
                  </a:extLst>
                </a:gridCol>
                <a:gridCol w="1495634">
                  <a:extLst>
                    <a:ext uri="{9D8B030D-6E8A-4147-A177-3AD203B41FA5}">
                      <a16:colId xmlns:a16="http://schemas.microsoft.com/office/drawing/2014/main" val="2886275270"/>
                    </a:ext>
                  </a:extLst>
                </a:gridCol>
              </a:tblGrid>
              <a:tr h="273015">
                <a:tc>
                  <a:txBody>
                    <a:bodyPr/>
                    <a:lstStyle/>
                    <a:p>
                      <a:pPr algn="ctr" fontAlgn="t"/>
                      <a:r>
                        <a:rPr lang="zh-TW" altLang="en-US" sz="900" b="1" dirty="0">
                          <a:solidFill>
                            <a:srgbClr val="FF0000"/>
                          </a:solidFill>
                          <a:effectLst/>
                        </a:rPr>
                        <a:t>項目</a:t>
                      </a:r>
                    </a:p>
                  </a:txBody>
                  <a:tcPr marL="80289" marR="83634" marT="40144"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zh-TW" altLang="en-US" sz="900" b="1" dirty="0">
                          <a:solidFill>
                            <a:srgbClr val="FF0000"/>
                          </a:solidFill>
                          <a:effectLst/>
                        </a:rPr>
                        <a:t>行政程序法</a:t>
                      </a:r>
                    </a:p>
                  </a:txBody>
                  <a:tcPr marL="83634" marR="83634" marT="40144"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t"/>
                      <a:r>
                        <a:rPr lang="zh-TW" altLang="en-US" sz="900" b="1" dirty="0">
                          <a:solidFill>
                            <a:srgbClr val="FF0000"/>
                          </a:solidFill>
                          <a:effectLst/>
                        </a:rPr>
                        <a:t>民事訴訟法</a:t>
                      </a:r>
                    </a:p>
                  </a:txBody>
                  <a:tcPr marL="83634" marR="80289" marT="40144"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2984998"/>
                  </a:ext>
                </a:extLst>
              </a:tr>
              <a:tr h="467086">
                <a:tc>
                  <a:txBody>
                    <a:bodyPr/>
                    <a:lstStyle/>
                    <a:p>
                      <a:pPr algn="l" fontAlgn="t"/>
                      <a:r>
                        <a:rPr lang="zh-TW" altLang="en-US" sz="900" dirty="0">
                          <a:solidFill>
                            <a:srgbClr val="FF0000"/>
                          </a:solidFill>
                          <a:effectLst/>
                        </a:rPr>
                        <a:t>寄存送達</a:t>
                      </a:r>
                    </a:p>
                  </a:txBody>
                  <a:tcPr marL="80289"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文書寄存時即生效力</a:t>
                      </a:r>
                    </a:p>
                  </a:txBody>
                  <a:tcPr marL="83634"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文書寄存後，需經過一定期間</a:t>
                      </a:r>
                      <a:r>
                        <a:rPr lang="en-US" altLang="zh-TW" sz="900" dirty="0">
                          <a:solidFill>
                            <a:srgbClr val="FF0000"/>
                          </a:solidFill>
                          <a:effectLst/>
                        </a:rPr>
                        <a:t>(</a:t>
                      </a:r>
                      <a:r>
                        <a:rPr lang="zh-TW" altLang="en-US" sz="900" dirty="0">
                          <a:solidFill>
                            <a:srgbClr val="FF0000"/>
                          </a:solidFill>
                          <a:effectLst/>
                        </a:rPr>
                        <a:t>如</a:t>
                      </a:r>
                      <a:r>
                        <a:rPr lang="en-US" altLang="zh-TW" sz="900" dirty="0">
                          <a:solidFill>
                            <a:srgbClr val="FF0000"/>
                          </a:solidFill>
                          <a:effectLst/>
                        </a:rPr>
                        <a:t>10</a:t>
                      </a:r>
                      <a:r>
                        <a:rPr lang="zh-TW" altLang="en-US" sz="900" dirty="0">
                          <a:solidFill>
                            <a:srgbClr val="FF0000"/>
                          </a:solidFill>
                          <a:effectLst/>
                        </a:rPr>
                        <a:t>日</a:t>
                      </a:r>
                      <a:r>
                        <a:rPr lang="en-US" altLang="zh-TW" sz="900" dirty="0">
                          <a:solidFill>
                            <a:srgbClr val="FF0000"/>
                          </a:solidFill>
                          <a:effectLst/>
                        </a:rPr>
                        <a:t>)</a:t>
                      </a:r>
                      <a:r>
                        <a:rPr lang="zh-TW" altLang="en-US" sz="900" dirty="0">
                          <a:solidFill>
                            <a:srgbClr val="FF0000"/>
                          </a:solidFill>
                          <a:effectLst/>
                        </a:rPr>
                        <a:t>才生效</a:t>
                      </a:r>
                    </a:p>
                  </a:txBody>
                  <a:tcPr marL="83634" marR="80289"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62592543"/>
                  </a:ext>
                </a:extLst>
              </a:tr>
              <a:tr h="601949">
                <a:tc>
                  <a:txBody>
                    <a:bodyPr/>
                    <a:lstStyle/>
                    <a:p>
                      <a:pPr algn="l" fontAlgn="t"/>
                      <a:r>
                        <a:rPr lang="zh-TW" altLang="en-US" sz="900">
                          <a:solidFill>
                            <a:srgbClr val="FF0000"/>
                          </a:solidFill>
                          <a:effectLst/>
                        </a:rPr>
                        <a:t>公示送達</a:t>
                      </a:r>
                    </a:p>
                  </a:txBody>
                  <a:tcPr marL="80289"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依行政程序法第</a:t>
                      </a:r>
                      <a:r>
                        <a:rPr lang="en-US" altLang="zh-TW" sz="900" dirty="0">
                          <a:solidFill>
                            <a:srgbClr val="FF0000"/>
                          </a:solidFill>
                          <a:effectLst/>
                        </a:rPr>
                        <a:t>78</a:t>
                      </a:r>
                      <a:r>
                        <a:rPr lang="zh-TW" altLang="en-US" sz="900" dirty="0">
                          <a:solidFill>
                            <a:srgbClr val="FF0000"/>
                          </a:solidFill>
                          <a:effectLst/>
                        </a:rPr>
                        <a:t>條至第</a:t>
                      </a:r>
                      <a:r>
                        <a:rPr lang="en-US" altLang="zh-TW" sz="900" dirty="0">
                          <a:solidFill>
                            <a:srgbClr val="FF0000"/>
                          </a:solidFill>
                          <a:effectLst/>
                        </a:rPr>
                        <a:t>82</a:t>
                      </a:r>
                      <a:r>
                        <a:rPr lang="zh-TW" altLang="en-US" sz="900" dirty="0">
                          <a:solidFill>
                            <a:srgbClr val="FF0000"/>
                          </a:solidFill>
                          <a:effectLst/>
                        </a:rPr>
                        <a:t>條規定</a:t>
                      </a:r>
                    </a:p>
                  </a:txBody>
                  <a:tcPr marL="83634"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依民事訴訟法規定，分為國內公示送達</a:t>
                      </a:r>
                      <a:r>
                        <a:rPr lang="en-US" altLang="zh-TW" sz="900" dirty="0">
                          <a:solidFill>
                            <a:srgbClr val="FF0000"/>
                          </a:solidFill>
                          <a:effectLst/>
                        </a:rPr>
                        <a:t>(20</a:t>
                      </a:r>
                      <a:r>
                        <a:rPr lang="zh-TW" altLang="en-US" sz="900" dirty="0">
                          <a:solidFill>
                            <a:srgbClr val="FF0000"/>
                          </a:solidFill>
                          <a:effectLst/>
                        </a:rPr>
                        <a:t>日</a:t>
                      </a:r>
                      <a:r>
                        <a:rPr lang="en-US" altLang="zh-TW" sz="900" dirty="0">
                          <a:solidFill>
                            <a:srgbClr val="FF0000"/>
                          </a:solidFill>
                          <a:effectLst/>
                        </a:rPr>
                        <a:t>)</a:t>
                      </a:r>
                      <a:r>
                        <a:rPr lang="zh-TW" altLang="en-US" sz="900" dirty="0">
                          <a:solidFill>
                            <a:srgbClr val="FF0000"/>
                          </a:solidFill>
                          <a:effectLst/>
                        </a:rPr>
                        <a:t>和國外公示送達</a:t>
                      </a:r>
                      <a:r>
                        <a:rPr lang="en-US" altLang="zh-TW" sz="900" dirty="0">
                          <a:solidFill>
                            <a:srgbClr val="FF0000"/>
                          </a:solidFill>
                          <a:effectLst/>
                        </a:rPr>
                        <a:t>(60</a:t>
                      </a:r>
                      <a:r>
                        <a:rPr lang="zh-TW" altLang="en-US" sz="900" dirty="0">
                          <a:solidFill>
                            <a:srgbClr val="FF0000"/>
                          </a:solidFill>
                          <a:effectLst/>
                        </a:rPr>
                        <a:t>日</a:t>
                      </a:r>
                      <a:r>
                        <a:rPr lang="en-US" altLang="zh-TW" sz="900" dirty="0">
                          <a:solidFill>
                            <a:srgbClr val="FF0000"/>
                          </a:solidFill>
                          <a:effectLst/>
                        </a:rPr>
                        <a:t>)</a:t>
                      </a:r>
                      <a:endParaRPr lang="zh-TW" altLang="en-US" sz="900" dirty="0">
                        <a:solidFill>
                          <a:srgbClr val="FF0000"/>
                        </a:solidFill>
                        <a:effectLst/>
                      </a:endParaRPr>
                    </a:p>
                  </a:txBody>
                  <a:tcPr marL="83634" marR="80289"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2657032"/>
                  </a:ext>
                </a:extLst>
              </a:tr>
              <a:tr h="601949">
                <a:tc>
                  <a:txBody>
                    <a:bodyPr/>
                    <a:lstStyle/>
                    <a:p>
                      <a:pPr algn="l" fontAlgn="t"/>
                      <a:r>
                        <a:rPr lang="zh-TW" altLang="en-US" sz="900" dirty="0">
                          <a:solidFill>
                            <a:srgbClr val="FF0000"/>
                          </a:solidFill>
                          <a:effectLst/>
                        </a:rPr>
                        <a:t>送達目的</a:t>
                      </a:r>
                    </a:p>
                  </a:txBody>
                  <a:tcPr marL="80289"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使應受送達人知悉行政文書的內容，保障其程序權益</a:t>
                      </a:r>
                    </a:p>
                  </a:txBody>
                  <a:tcPr marL="83634" marR="83634"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t"/>
                      <a:r>
                        <a:rPr lang="zh-TW" altLang="en-US" sz="900" dirty="0">
                          <a:solidFill>
                            <a:srgbClr val="FF0000"/>
                          </a:solidFill>
                          <a:effectLst/>
                        </a:rPr>
                        <a:t>使應受送達人知悉民事訴訟文書的內容，保障其程序權益</a:t>
                      </a:r>
                    </a:p>
                  </a:txBody>
                  <a:tcPr marL="83634" marR="80289" marT="100361" marB="10036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36515999"/>
                  </a:ext>
                </a:extLst>
              </a:tr>
            </a:tbl>
          </a:graphicData>
        </a:graphic>
      </p:graphicFrame>
      <p:sp>
        <p:nvSpPr>
          <p:cNvPr id="3" name="Rectangle 1">
            <a:extLst>
              <a:ext uri="{FF2B5EF4-FFF2-40B4-BE49-F238E27FC236}">
                <a16:creationId xmlns:a16="http://schemas.microsoft.com/office/drawing/2014/main" id="{C2C80865-7E25-468E-A99D-B8307DFE8B96}"/>
              </a:ext>
            </a:extLst>
          </p:cNvPr>
          <p:cNvSpPr>
            <a:spLocks noChangeArrowheads="1"/>
          </p:cNvSpPr>
          <p:nvPr/>
        </p:nvSpPr>
        <p:spPr bwMode="auto">
          <a:xfrm>
            <a:off x="107504" y="1412776"/>
            <a:ext cx="5364197" cy="462428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63480" rIns="0" bIns="126960" numCol="1" anchor="ctr" anchorCtr="0" compatLnSpc="1">
            <a:prstTxWarp prst="textNoShape">
              <a:avLst/>
            </a:prstTxWarp>
            <a:spAutoFit/>
          </a:bodyPr>
          <a:lstStyle>
            <a:lvl1pPr eaLnBrk="0" hangingPunct="0">
              <a:defRPr>
                <a:solidFill>
                  <a:schemeClr val="tx1"/>
                </a:solidFill>
                <a:latin typeface="Arial" panose="020B0604020202020204" pitchFamily="34" charset="0"/>
              </a:defRPr>
            </a:lvl1pPr>
            <a:lvl2pPr eaLnBrk="0" hangingPunct="0">
              <a:defRPr>
                <a:solidFill>
                  <a:schemeClr val="tx1"/>
                </a:solidFill>
                <a:latin typeface="Arial" panose="020B0604020202020204" pitchFamily="34" charset="0"/>
              </a:defRPr>
            </a:lvl2pPr>
            <a:lvl3pPr eaLnBrk="0" hangingPunct="0">
              <a:defRPr>
                <a:solidFill>
                  <a:schemeClr val="tx1"/>
                </a:solidFill>
                <a:latin typeface="Arial" panose="020B0604020202020204" pitchFamily="34" charset="0"/>
              </a:defRPr>
            </a:lvl3pPr>
            <a:lvl4pPr eaLnBrk="0" hangingPunct="0">
              <a:defRPr>
                <a:solidFill>
                  <a:schemeClr val="tx1"/>
                </a:solidFill>
                <a:latin typeface="Arial" panose="020B0604020202020204" pitchFamily="34" charset="0"/>
              </a:defRPr>
            </a:lvl4pPr>
            <a:lvl5pPr eaLnBrk="0" hangingPunct="0">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行政程序法與民事訴訟法的送達規定，主要差異在於生效時點的認定。行政程序法在寄存送達時，通常認為立即生效，而民事訴訟法則規定需經過一定期間</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通常是10日</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才生效。</a:t>
            </a: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主要差異比較</a:t>
            </a:r>
            <a:r>
              <a:rPr kumimoji="0" lang="zh-TW" altLang="en-US"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endPar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詳細說明</a:t>
            </a:r>
            <a:r>
              <a:rPr kumimoji="0" lang="zh-TW" altLang="en-US"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endPar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寄存送達</a:t>
            </a:r>
            <a:r>
              <a:rPr kumimoji="0" lang="zh-TW" altLang="en-US"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endPar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endParaRP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當無法親自送達文件給當事人時，行政程序法通常允許將文件寄存於送達地的郵局或其他機關，並以適當方式通知當事人。寄存送達後，行政程序法認為即刻生效。</a:t>
            </a: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民事訴訟法則規定寄存送達後，需要經過一定期間</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例如10天</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才生效。</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公示送達</a:t>
            </a:r>
            <a:r>
              <a:rPr kumimoji="0" lang="zh-TW" altLang="en-US"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endPar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endParaRP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行政程序法中，公示送達的相關規定，在該法的第</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78</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條至第</a:t>
            </a:r>
            <a:r>
              <a:rPr kumimoji="0" lang="en-US"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82</a:t>
            </a: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條。</a:t>
            </a: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民事訴訟法中，公示送達的生效時間，會依據國內或國外而有所不同，國內公示送達，公告或最後登載日起，經20日發生效力；國外公示送達，經60日發生效力。</a:t>
            </a: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送達的意義</a:t>
            </a:r>
            <a:r>
              <a:rPr kumimoji="0" lang="zh-TW" altLang="en-US"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a:t>
            </a:r>
            <a:endPar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endParaRP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送達是確保法律文書能夠有效送達給應受送達人，使他們知悉文書內容的重要程序。</a:t>
            </a:r>
          </a:p>
          <a:p>
            <a:pPr marL="628650" marR="0" lvl="1"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無論是行政程序法還是民事訴訟法，送達都與訴願、上訴等救濟途徑的起算時間息息相關。</a:t>
            </a:r>
          </a:p>
          <a:p>
            <a:pPr>
              <a:buFontTx/>
              <a:buAutoNum type="arabicPeriod" startAt="3"/>
            </a:pPr>
            <a:r>
              <a:rPr kumimoji="0" lang="zh-TW" altLang="zh-TW" sz="1200" dirty="0">
                <a:solidFill>
                  <a:srgbClr val="0000FF"/>
                </a:solidFill>
                <a:latin typeface="Times New Roman" panose="02020603050405020304" pitchFamily="18" charset="0"/>
                <a:ea typeface="+mn-ea"/>
                <a:cs typeface="Times New Roman" panose="02020603050405020304" pitchFamily="18" charset="0"/>
              </a:rPr>
              <a:t>總結</a:t>
            </a:r>
            <a:r>
              <a:rPr kumimoji="0" lang="zh-TW" altLang="en-US" sz="1200" dirty="0">
                <a:solidFill>
                  <a:srgbClr val="0000FF"/>
                </a:solidFill>
                <a:latin typeface="Times New Roman" panose="02020603050405020304" pitchFamily="18" charset="0"/>
                <a:ea typeface="+mn-ea"/>
                <a:cs typeface="Times New Roman" panose="02020603050405020304" pitchFamily="18" charset="0"/>
              </a:rPr>
              <a:t>：</a:t>
            </a:r>
            <a:endParaRPr kumimoji="0" lang="zh-TW" altLang="zh-TW" sz="1200" dirty="0">
              <a:solidFill>
                <a:srgbClr val="0000FF"/>
              </a:solidFill>
              <a:latin typeface="Times New Roman" panose="02020603050405020304" pitchFamily="18" charset="0"/>
              <a:ea typeface="+mn-ea"/>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zh-TW" altLang="zh-TW" sz="1200" i="0" u="none" strike="noStrike" cap="none" normalizeH="0" baseline="0" dirty="0">
                <a:ln>
                  <a:noFill/>
                </a:ln>
                <a:solidFill>
                  <a:srgbClr val="0000FF"/>
                </a:solidFill>
                <a:effectLst/>
                <a:latin typeface="Times New Roman" panose="02020603050405020304" pitchFamily="18" charset="0"/>
                <a:ea typeface="+mn-ea"/>
                <a:cs typeface="Times New Roman" panose="02020603050405020304" pitchFamily="18" charset="0"/>
              </a:rPr>
              <a:t>行政程序法和民事訴訟法在送達的規定上，雖然大方向相同，都是為了保障人民的程序權益，但具體執行方式和生效時間上仍有差異。行政程序法的寄存送達通常立即生效，而民事訴訟法則有時間上的延遲。</a:t>
            </a:r>
          </a:p>
        </p:txBody>
      </p:sp>
    </p:spTree>
    <p:extLst>
      <p:ext uri="{BB962C8B-B14F-4D97-AF65-F5344CB8AC3E}">
        <p14:creationId xmlns:p14="http://schemas.microsoft.com/office/powerpoint/2010/main" val="3813737432"/>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標題 3"/>
          <p:cNvSpPr>
            <a:spLocks noGrp="1"/>
          </p:cNvSpPr>
          <p:nvPr>
            <p:ph type="title"/>
          </p:nvPr>
        </p:nvSpPr>
        <p:spPr>
          <a:xfrm>
            <a:off x="2143125" y="2214563"/>
            <a:ext cx="5000625" cy="1214437"/>
          </a:xfrm>
        </p:spPr>
        <p:txBody>
          <a:bodyPr/>
          <a:lstStyle/>
          <a:p>
            <a:pPr algn="ctr"/>
            <a:r>
              <a:rPr lang="en-US" altLang="zh-TW" sz="8000" dirty="0" err="1"/>
              <a:t>TheEnds</a:t>
            </a:r>
            <a:endParaRPr lang="zh-TW" altLang="en-US" sz="8000" dirty="0"/>
          </a:p>
        </p:txBody>
      </p:sp>
    </p:spTree>
    <p:extLst>
      <p:ext uri="{BB962C8B-B14F-4D97-AF65-F5344CB8AC3E}">
        <p14:creationId xmlns:p14="http://schemas.microsoft.com/office/powerpoint/2010/main" val="431616509"/>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99592" y="627099"/>
            <a:ext cx="3600450" cy="390525"/>
          </a:xfrm>
        </p:spPr>
        <p:txBody>
          <a:bodyPr/>
          <a:lstStyle/>
          <a:p>
            <a:pPr eaLnBrk="1" hangingPunct="1"/>
            <a:r>
              <a:rPr lang="zh-TW" altLang="en-US" dirty="0">
                <a:latin typeface="標楷體" pitchFamily="65" charset="-120"/>
              </a:rPr>
              <a:t>一、課程介紹</a:t>
            </a:r>
          </a:p>
        </p:txBody>
      </p:sp>
      <p:sp>
        <p:nvSpPr>
          <p:cNvPr id="10243" name="Rectangle 3"/>
          <p:cNvSpPr>
            <a:spLocks noGrp="1" noChangeArrowheads="1"/>
          </p:cNvSpPr>
          <p:nvPr>
            <p:ph type="body" idx="1"/>
          </p:nvPr>
        </p:nvSpPr>
        <p:spPr>
          <a:xfrm>
            <a:off x="755650" y="1196975"/>
            <a:ext cx="7777163" cy="4752975"/>
          </a:xfrm>
        </p:spPr>
        <p:txBody>
          <a:bodyPr/>
          <a:lstStyle/>
          <a:p>
            <a:pPr marL="0" indent="0">
              <a:buNone/>
            </a:pPr>
            <a:r>
              <a:rPr lang="en-US" altLang="zh-TW" sz="2000" b="1" dirty="0">
                <a:solidFill>
                  <a:srgbClr val="0000FF"/>
                </a:solidFill>
              </a:rPr>
              <a:t>1.2</a:t>
            </a:r>
            <a:r>
              <a:rPr lang="zh-TW" altLang="zh-TW" sz="2000" b="1" dirty="0">
                <a:solidFill>
                  <a:srgbClr val="0000FF"/>
                </a:solidFill>
              </a:rPr>
              <a:t>申訴程序簡介</a:t>
            </a:r>
          </a:p>
          <a:p>
            <a:r>
              <a:rPr lang="zh-TW" altLang="zh-TW" sz="2000" dirty="0">
                <a:solidFill>
                  <a:srgbClr val="0000FF"/>
                </a:solidFill>
              </a:rPr>
              <a:t>本法第</a:t>
            </a:r>
            <a:r>
              <a:rPr lang="en-US" altLang="zh-TW" sz="2000" dirty="0">
                <a:solidFill>
                  <a:srgbClr val="0000FF"/>
                </a:solidFill>
              </a:rPr>
              <a:t>6</a:t>
            </a:r>
            <a:r>
              <a:rPr lang="zh-TW" altLang="zh-TW" sz="2000" dirty="0">
                <a:solidFill>
                  <a:srgbClr val="0000FF"/>
                </a:solidFill>
              </a:rPr>
              <a:t>章「爭議處理」規定廠商對於機關辦理工程、財物、勞務採購，如認機關之採購決定，諸如</a:t>
            </a:r>
            <a:r>
              <a:rPr lang="zh-TW" altLang="en-US" sz="2000" dirty="0">
                <a:solidFill>
                  <a:srgbClr val="0000FF"/>
                </a:solidFill>
              </a:rPr>
              <a:t>：</a:t>
            </a:r>
            <a:r>
              <a:rPr lang="zh-TW" altLang="zh-TW" sz="2000" dirty="0">
                <a:solidFill>
                  <a:srgbClr val="0000FF"/>
                </a:solidFill>
              </a:rPr>
              <a:t>招標、審標、決標「違反法令或我國締結之條約、協定</a:t>
            </a:r>
            <a:r>
              <a:rPr lang="en-US" altLang="zh-TW" sz="2000" dirty="0">
                <a:solidFill>
                  <a:srgbClr val="0000FF"/>
                </a:solidFill>
              </a:rPr>
              <a:t>(</a:t>
            </a:r>
            <a:r>
              <a:rPr lang="zh-TW" altLang="zh-TW" sz="2000" dirty="0">
                <a:solidFill>
                  <a:srgbClr val="0000FF"/>
                </a:solidFill>
              </a:rPr>
              <a:t>以下合稱法令</a:t>
            </a:r>
            <a:r>
              <a:rPr lang="en-US" altLang="zh-TW" sz="2000" dirty="0">
                <a:solidFill>
                  <a:srgbClr val="0000FF"/>
                </a:solidFill>
              </a:rPr>
              <a:t>)</a:t>
            </a:r>
            <a:r>
              <a:rPr lang="zh-TW" altLang="zh-TW" sz="2000" dirty="0">
                <a:solidFill>
                  <a:srgbClr val="0000FF"/>
                </a:solidFill>
              </a:rPr>
              <a:t>致損害其權利或利益」者，得依限以書面向招標機關提出異議；對其異議處理結果不服，或招標機關逾異議處理期限不為處理且係公告金額以上</a:t>
            </a:r>
            <a:r>
              <a:rPr lang="en-US" altLang="zh-TW" sz="2000" dirty="0">
                <a:solidFill>
                  <a:srgbClr val="0000FF"/>
                </a:solidFill>
              </a:rPr>
              <a:t>(</a:t>
            </a:r>
            <a:r>
              <a:rPr lang="zh-TW" altLang="zh-TW" sz="2000" dirty="0">
                <a:solidFill>
                  <a:srgbClr val="FF0000"/>
                </a:solidFill>
              </a:rPr>
              <a:t>惟爭議如屬本法第</a:t>
            </a:r>
            <a:r>
              <a:rPr lang="en-US" altLang="zh-TW" sz="2000" dirty="0">
                <a:solidFill>
                  <a:srgbClr val="FF0000"/>
                </a:solidFill>
              </a:rPr>
              <a:t>31</a:t>
            </a:r>
            <a:r>
              <a:rPr lang="zh-TW" altLang="zh-TW" sz="2000" dirty="0">
                <a:solidFill>
                  <a:srgbClr val="FF0000"/>
                </a:solidFill>
              </a:rPr>
              <a:t>條規定不予發還或追繳押標金者，不受公告金額以上之限制</a:t>
            </a:r>
            <a:r>
              <a:rPr lang="en-US" altLang="zh-TW" sz="2000" dirty="0">
                <a:solidFill>
                  <a:srgbClr val="FF0000"/>
                </a:solidFill>
              </a:rPr>
              <a:t>)</a:t>
            </a:r>
            <a:r>
              <a:rPr lang="zh-TW" altLang="zh-TW" sz="2000" dirty="0">
                <a:solidFill>
                  <a:srgbClr val="0000FF"/>
                </a:solidFill>
              </a:rPr>
              <a:t>之採購者，可以向主管機關、直轄市或縣</a:t>
            </a:r>
            <a:r>
              <a:rPr lang="en-US" altLang="zh-TW" sz="2000" dirty="0">
                <a:solidFill>
                  <a:srgbClr val="0000FF"/>
                </a:solidFill>
              </a:rPr>
              <a:t>(</a:t>
            </a:r>
            <a:r>
              <a:rPr lang="zh-TW" altLang="zh-TW" sz="2000" dirty="0">
                <a:solidFill>
                  <a:srgbClr val="0000FF"/>
                </a:solidFill>
              </a:rPr>
              <a:t>市</a:t>
            </a:r>
            <a:r>
              <a:rPr lang="en-US" altLang="zh-TW" sz="2000" dirty="0">
                <a:solidFill>
                  <a:srgbClr val="0000FF"/>
                </a:solidFill>
              </a:rPr>
              <a:t>)</a:t>
            </a:r>
            <a:r>
              <a:rPr lang="zh-TW" altLang="zh-TW" sz="2000" dirty="0">
                <a:solidFill>
                  <a:srgbClr val="0000FF"/>
                </a:solidFill>
              </a:rPr>
              <a:t>政府所設採購申訴審議委員會提起申訴</a:t>
            </a:r>
            <a:r>
              <a:rPr lang="en-US" altLang="zh-TW" sz="2000" dirty="0">
                <a:solidFill>
                  <a:srgbClr val="0000FF"/>
                </a:solidFill>
              </a:rPr>
              <a:t>(</a:t>
            </a:r>
            <a:r>
              <a:rPr lang="zh-TW" altLang="zh-TW" sz="2000" dirty="0">
                <a:solidFill>
                  <a:srgbClr val="0000FF"/>
                </a:solidFill>
              </a:rPr>
              <a:t>本法第</a:t>
            </a:r>
            <a:r>
              <a:rPr lang="en-US" altLang="zh-TW" sz="2000" dirty="0">
                <a:solidFill>
                  <a:srgbClr val="0000FF"/>
                </a:solidFill>
              </a:rPr>
              <a:t>76</a:t>
            </a:r>
            <a:r>
              <a:rPr lang="zh-TW" altLang="zh-TW" sz="2000" dirty="0">
                <a:solidFill>
                  <a:srgbClr val="0000FF"/>
                </a:solidFill>
              </a:rPr>
              <a:t>條</a:t>
            </a:r>
            <a:r>
              <a:rPr lang="en-US" altLang="zh-TW" sz="2000" dirty="0">
                <a:solidFill>
                  <a:srgbClr val="0000FF"/>
                </a:solidFill>
              </a:rPr>
              <a:t>)</a:t>
            </a:r>
            <a:r>
              <a:rPr lang="zh-TW" altLang="zh-TW" sz="2000" dirty="0">
                <a:solidFill>
                  <a:srgbClr val="0000FF"/>
                </a:solidFill>
              </a:rPr>
              <a:t>。</a:t>
            </a:r>
          </a:p>
          <a:p>
            <a:r>
              <a:rPr lang="zh-TW" altLang="zh-TW" sz="2000" dirty="0">
                <a:solidFill>
                  <a:srgbClr val="0000FF"/>
                </a:solidFill>
              </a:rPr>
              <a:t>申訴程序又有二種，一為招標申訴，即廠商對政府機關辦理採購</a:t>
            </a:r>
            <a:r>
              <a:rPr lang="en-US" altLang="zh-TW" sz="2000" dirty="0">
                <a:solidFill>
                  <a:srgbClr val="0000FF"/>
                </a:solidFill>
              </a:rPr>
              <a:t>(</a:t>
            </a:r>
            <a:r>
              <a:rPr lang="zh-TW" altLang="zh-TW" sz="2000" dirty="0">
                <a:solidFill>
                  <a:srgbClr val="0000FF"/>
                </a:solidFill>
              </a:rPr>
              <a:t>招標、審標、決標</a:t>
            </a:r>
            <a:r>
              <a:rPr lang="en-US" altLang="zh-TW" sz="2000" dirty="0">
                <a:solidFill>
                  <a:srgbClr val="0000FF"/>
                </a:solidFill>
              </a:rPr>
              <a:t>)</a:t>
            </a:r>
            <a:r>
              <a:rPr lang="zh-TW" altLang="zh-TW" sz="2000" dirty="0">
                <a:solidFill>
                  <a:srgbClr val="0000FF"/>
                </a:solidFill>
              </a:rPr>
              <a:t>行為之爭議，得提出「異議及申訴」；另一則是不良廠商申訴，即廠商對機關通知欲將其名稱刊登在政府採購公報，亦得提出「異議及申訴」以為救濟。二者雖同為申訴程序，但其得提出異議、申訴之事由大不相同，要件、效力亦各有別，詳細情形容後再述。</a:t>
            </a:r>
          </a:p>
        </p:txBody>
      </p:sp>
      <p:sp>
        <p:nvSpPr>
          <p:cNvPr id="1024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75A5219-99EE-4DD8-8673-89BD7BD0FCCC}" type="slidenum">
              <a:rPr kumimoji="0" lang="en-US" altLang="zh-TW" sz="1000" smtClean="0"/>
              <a:pPr eaLnBrk="1" hangingPunct="1">
                <a:spcBef>
                  <a:spcPct val="0"/>
                </a:spcBef>
                <a:buClrTx/>
                <a:buSzTx/>
                <a:buFontTx/>
                <a:buNone/>
              </a:pPr>
              <a:t>8</a:t>
            </a:fld>
            <a:endParaRPr kumimoji="0" lang="en-US" altLang="zh-TW" sz="10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899592" y="627099"/>
            <a:ext cx="3600450" cy="390525"/>
          </a:xfrm>
        </p:spPr>
        <p:txBody>
          <a:bodyPr/>
          <a:lstStyle/>
          <a:p>
            <a:pPr eaLnBrk="1" hangingPunct="1"/>
            <a:r>
              <a:rPr lang="zh-TW" altLang="en-US" dirty="0">
                <a:latin typeface="標楷體" pitchFamily="65" charset="-120"/>
              </a:rPr>
              <a:t>一、課程介紹</a:t>
            </a:r>
          </a:p>
        </p:txBody>
      </p:sp>
      <p:sp>
        <p:nvSpPr>
          <p:cNvPr id="10243" name="Rectangle 3"/>
          <p:cNvSpPr>
            <a:spLocks noGrp="1" noChangeArrowheads="1"/>
          </p:cNvSpPr>
          <p:nvPr>
            <p:ph type="body" idx="1"/>
          </p:nvPr>
        </p:nvSpPr>
        <p:spPr>
          <a:xfrm>
            <a:off x="107504" y="1196752"/>
            <a:ext cx="8928992" cy="5034149"/>
          </a:xfrm>
        </p:spPr>
        <p:txBody>
          <a:bodyPr/>
          <a:lstStyle/>
          <a:p>
            <a:pPr marL="0" indent="0">
              <a:spcBef>
                <a:spcPts val="600"/>
              </a:spcBef>
              <a:spcAft>
                <a:spcPts val="600"/>
              </a:spcAft>
              <a:buNone/>
            </a:pPr>
            <a:r>
              <a:rPr lang="zh-TW" altLang="en-US" sz="2000" b="1" dirty="0">
                <a:solidFill>
                  <a:srgbClr val="0000FF"/>
                </a:solidFill>
              </a:rPr>
              <a:t>押標金功能</a:t>
            </a:r>
            <a:endParaRPr lang="en-US" altLang="zh-TW" sz="2000" b="1" dirty="0">
              <a:solidFill>
                <a:srgbClr val="0000FF"/>
              </a:solidFill>
            </a:endParaRPr>
          </a:p>
          <a:p>
            <a:pPr marL="0" indent="0">
              <a:spcBef>
                <a:spcPts val="600"/>
              </a:spcBef>
              <a:spcAft>
                <a:spcPts val="600"/>
              </a:spcAft>
              <a:buNone/>
            </a:pPr>
            <a:r>
              <a:rPr lang="en-US" altLang="zh-TW" sz="2000" dirty="0">
                <a:solidFill>
                  <a:srgbClr val="0000FF"/>
                </a:solidFill>
              </a:rPr>
              <a:t>1.</a:t>
            </a:r>
            <a:r>
              <a:rPr lang="zh-TW" altLang="en-US" sz="2000" dirty="0">
                <a:solidFill>
                  <a:srgbClr val="0000FF"/>
                </a:solidFill>
              </a:rPr>
              <a:t>篩選誠意廠商：押標金的首要功能是確保參與投標者皆為「有誠意」且「有資格」的廠商。透過要求預先繳納一定比例的金額，可過濾掉隨意投標、缺乏履約實力或無意真正參與的廠商，避免干擾行政效率。</a:t>
            </a:r>
          </a:p>
          <a:p>
            <a:pPr marL="0" indent="0">
              <a:spcBef>
                <a:spcPts val="600"/>
              </a:spcBef>
              <a:spcAft>
                <a:spcPts val="600"/>
              </a:spcAft>
              <a:buNone/>
            </a:pPr>
            <a:r>
              <a:rPr lang="en-US" altLang="zh-TW" sz="2000" dirty="0">
                <a:solidFill>
                  <a:srgbClr val="0000FF"/>
                </a:solidFill>
              </a:rPr>
              <a:t>2.</a:t>
            </a:r>
            <a:r>
              <a:rPr lang="zh-TW" altLang="en-US" sz="2000" dirty="0">
                <a:solidFill>
                  <a:srgbClr val="0000FF"/>
                </a:solidFill>
              </a:rPr>
              <a:t>擔保投標公正：押標金是維護採購公正性的「管制性處分」手段。若廠商有以下影響公正性的行為，機關可不予發還或追繳其押標金。</a:t>
            </a:r>
          </a:p>
          <a:p>
            <a:pPr marL="0" indent="0">
              <a:spcBef>
                <a:spcPts val="600"/>
              </a:spcBef>
              <a:spcAft>
                <a:spcPts val="600"/>
              </a:spcAft>
              <a:buNone/>
            </a:pPr>
            <a:r>
              <a:rPr lang="en-US" altLang="zh-TW" sz="2000" dirty="0">
                <a:solidFill>
                  <a:srgbClr val="0000FF"/>
                </a:solidFill>
              </a:rPr>
              <a:t>3.</a:t>
            </a:r>
            <a:r>
              <a:rPr lang="zh-TW" altLang="en-US" sz="2000" dirty="0">
                <a:solidFill>
                  <a:srgbClr val="0000FF"/>
                </a:solidFill>
              </a:rPr>
              <a:t>約束簽約行為：防止廠商在得標後反悔或拒不簽約。若得標廠商無正當理由不接受決標、拒不簽約或未在規定期限內繳足履約保證金，該筆押標金將被機關沒入，用以補償重新招標造成的損失。</a:t>
            </a:r>
          </a:p>
          <a:p>
            <a:pPr marL="0" indent="0">
              <a:spcBef>
                <a:spcPts val="600"/>
              </a:spcBef>
              <a:spcAft>
                <a:spcPts val="600"/>
              </a:spcAft>
              <a:buNone/>
            </a:pPr>
            <a:r>
              <a:rPr lang="en-US" altLang="zh-TW" sz="2000" dirty="0">
                <a:solidFill>
                  <a:srgbClr val="0000FF"/>
                </a:solidFill>
              </a:rPr>
              <a:t>4.</a:t>
            </a:r>
            <a:r>
              <a:rPr lang="zh-TW" altLang="en-US" sz="2000" dirty="0">
                <a:solidFill>
                  <a:srgbClr val="0000FF"/>
                </a:solidFill>
              </a:rPr>
              <a:t>轉換為履約保證金：為簡化行政流程，得標廠商所繳納的押標金在決標後，通常可直接轉列為履約保證金的一部分。未得標的廠商，其押標金則會在決標後無息發還。</a:t>
            </a:r>
          </a:p>
        </p:txBody>
      </p:sp>
      <p:sp>
        <p:nvSpPr>
          <p:cNvPr id="10244" name="投影片編號版面配置區 1"/>
          <p:cNvSpPr>
            <a:spLocks noGrp="1"/>
          </p:cNvSpPr>
          <p:nvPr>
            <p:ph type="sldNum" sz="quarter" idx="12"/>
          </p:nvPr>
        </p:nvSpPr>
        <p:spPr>
          <a:ln/>
          <a:extLs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lr>
                <a:schemeClr val="tx2"/>
              </a:buClr>
              <a:buSzPct val="70000"/>
              <a:buFont typeface="Wingdings" pitchFamily="2" charset="2"/>
              <a:buChar char="¡"/>
              <a:defRPr kumimoji="1" sz="2900">
                <a:solidFill>
                  <a:schemeClr val="tx1"/>
                </a:solidFill>
                <a:latin typeface="Times New Roman" pitchFamily="18" charset="0"/>
                <a:ea typeface="標楷體" pitchFamily="65" charset="-120"/>
              </a:defRPr>
            </a:lvl1pPr>
            <a:lvl2pPr marL="742950" indent="-285750" eaLnBrk="0" hangingPunct="0">
              <a:spcBef>
                <a:spcPct val="20000"/>
              </a:spcBef>
              <a:buClr>
                <a:schemeClr val="accent2"/>
              </a:buClr>
              <a:buSzPct val="70000"/>
              <a:buFont typeface="Wingdings" pitchFamily="2" charset="2"/>
              <a:buChar char="l"/>
              <a:defRPr kumimoji="1" sz="2500">
                <a:solidFill>
                  <a:schemeClr val="tx1"/>
                </a:solidFill>
                <a:latin typeface="Times New Roman" pitchFamily="18" charset="0"/>
                <a:ea typeface="標楷體" pitchFamily="65" charset="-120"/>
              </a:defRPr>
            </a:lvl2pPr>
            <a:lvl3pPr marL="1143000" indent="-228600" eaLnBrk="0" hangingPunct="0">
              <a:spcBef>
                <a:spcPct val="20000"/>
              </a:spcBef>
              <a:buClr>
                <a:schemeClr val="tx2"/>
              </a:buClr>
              <a:buSzPct val="65000"/>
              <a:buFont typeface="Wingdings" pitchFamily="2" charset="2"/>
              <a:buChar char="¡"/>
              <a:defRPr kumimoji="1" sz="2200">
                <a:solidFill>
                  <a:schemeClr val="tx1"/>
                </a:solidFill>
                <a:latin typeface="Times New Roman" pitchFamily="18" charset="0"/>
                <a:ea typeface="標楷體" pitchFamily="65" charset="-120"/>
              </a:defRPr>
            </a:lvl3pPr>
            <a:lvl4pPr marL="1600200" indent="-228600" eaLnBrk="0" hangingPunct="0">
              <a:spcBef>
                <a:spcPct val="20000"/>
              </a:spcBef>
              <a:buClr>
                <a:schemeClr val="accent2"/>
              </a:buClr>
              <a:buSzPct val="70000"/>
              <a:buFont typeface="Wingdings" pitchFamily="2" charset="2"/>
              <a:buChar char="l"/>
              <a:defRPr kumimoji="1" sz="1900">
                <a:solidFill>
                  <a:schemeClr val="tx1"/>
                </a:solidFill>
                <a:latin typeface="Times New Roman" pitchFamily="18" charset="0"/>
                <a:ea typeface="標楷體" pitchFamily="65" charset="-120"/>
              </a:defRPr>
            </a:lvl4pPr>
            <a:lvl5pPr marL="2057400" indent="-228600" eaLnBrk="0" hangingPunct="0">
              <a:spcBef>
                <a:spcPct val="20000"/>
              </a:spcBef>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5pPr>
            <a:lvl6pPr marL="25146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6pPr>
            <a:lvl7pPr marL="29718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7pPr>
            <a:lvl8pPr marL="34290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8pPr>
            <a:lvl9pPr marL="3886200" indent="-228600" eaLnBrk="0" fontAlgn="base" hangingPunct="0">
              <a:spcBef>
                <a:spcPct val="20000"/>
              </a:spcBef>
              <a:spcAft>
                <a:spcPct val="0"/>
              </a:spcAft>
              <a:buClr>
                <a:schemeClr val="tx2"/>
              </a:buClr>
              <a:buSzPct val="60000"/>
              <a:buFont typeface="Wingdings" pitchFamily="2" charset="2"/>
              <a:buChar char="¡"/>
              <a:defRPr kumimoji="1" sz="1900">
                <a:solidFill>
                  <a:schemeClr val="tx1"/>
                </a:solidFill>
                <a:latin typeface="Times New Roman" pitchFamily="18" charset="0"/>
                <a:ea typeface="標楷體" pitchFamily="65" charset="-120"/>
              </a:defRPr>
            </a:lvl9pPr>
          </a:lstStyle>
          <a:p>
            <a:pPr eaLnBrk="1" hangingPunct="1">
              <a:spcBef>
                <a:spcPct val="0"/>
              </a:spcBef>
              <a:buClrTx/>
              <a:buSzTx/>
              <a:buFontTx/>
              <a:buNone/>
            </a:pPr>
            <a:fld id="{A75A5219-99EE-4DD8-8673-89BD7BD0FCCC}" type="slidenum">
              <a:rPr kumimoji="0" lang="en-US" altLang="zh-TW" sz="1000" smtClean="0"/>
              <a:pPr eaLnBrk="1" hangingPunct="1">
                <a:spcBef>
                  <a:spcPct val="0"/>
                </a:spcBef>
                <a:buClrTx/>
                <a:buSzTx/>
                <a:buFontTx/>
                <a:buNone/>
              </a:pPr>
              <a:t>9</a:t>
            </a:fld>
            <a:endParaRPr kumimoji="0" lang="en-US" altLang="zh-TW" sz="1000"/>
          </a:p>
        </p:txBody>
      </p:sp>
    </p:spTree>
    <p:extLst>
      <p:ext uri="{BB962C8B-B14F-4D97-AF65-F5344CB8AC3E}">
        <p14:creationId xmlns:p14="http://schemas.microsoft.com/office/powerpoint/2010/main" val="3499529687"/>
      </p:ext>
    </p:extLst>
  </p:cSld>
  <p:clrMapOvr>
    <a:masterClrMapping/>
  </p:clrMapOvr>
</p:sld>
</file>

<file path=ppt/theme/theme1.xml><?xml version="1.0" encoding="utf-8"?>
<a:theme xmlns:a="http://schemas.openxmlformats.org/drawingml/2006/main" name="Eclipse">
  <a:themeElements>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Eclipse">
      <a:majorFont>
        <a:latin typeface="Times New Roman"/>
        <a:ea typeface="標楷體"/>
        <a:cs typeface=""/>
      </a:majorFont>
      <a:minorFont>
        <a:latin typeface="Times New Roman"/>
        <a:ea typeface="標楷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Verdana" pitchFamily="34" charset="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1800" b="0" i="0" u="none" strike="noStrike" cap="none" normalizeH="0" baseline="0" smtClean="0">
            <a:ln>
              <a:noFill/>
            </a:ln>
            <a:solidFill>
              <a:schemeClr val="tx1"/>
            </a:solidFill>
            <a:effectLst/>
            <a:latin typeface="Verdana" pitchFamily="34" charset="0"/>
            <a:ea typeface="新細明體" pitchFamily="18" charset="-120"/>
          </a:defRPr>
        </a:defPPr>
      </a:lstStyle>
    </a:lnDef>
  </a:objectDefaults>
  <a:extraClrSchemeLst>
    <a:extraClrScheme>
      <a:clrScheme name="Eclipse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Eclipse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Eclipse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Eclipse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Eclipse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Eclipse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Eclipse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Eclipse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Eclipse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Eclipse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流線">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10626</TotalTime>
  <Words>15550</Words>
  <Application>Microsoft Office PowerPoint</Application>
  <PresentationFormat>如螢幕大小 (4:3)</PresentationFormat>
  <Paragraphs>658</Paragraphs>
  <Slides>78</Slides>
  <Notes>51</Notes>
  <HiddenSlides>2</HiddenSlides>
  <MMClips>0</MMClips>
  <ScaleCrop>false</ScaleCrop>
  <HeadingPairs>
    <vt:vector size="6" baseType="variant">
      <vt:variant>
        <vt:lpstr>使用字型</vt:lpstr>
      </vt:variant>
      <vt:variant>
        <vt:i4>5</vt:i4>
      </vt:variant>
      <vt:variant>
        <vt:lpstr>佈景主題</vt:lpstr>
      </vt:variant>
      <vt:variant>
        <vt:i4>1</vt:i4>
      </vt:variant>
      <vt:variant>
        <vt:lpstr>投影片標題</vt:lpstr>
      </vt:variant>
      <vt:variant>
        <vt:i4>78</vt:i4>
      </vt:variant>
    </vt:vector>
  </HeadingPairs>
  <TitlesOfParts>
    <vt:vector size="84" baseType="lpstr">
      <vt:lpstr>標楷體</vt:lpstr>
      <vt:lpstr>Arial</vt:lpstr>
      <vt:lpstr>Times New Roman</vt:lpstr>
      <vt:lpstr>Verdana</vt:lpstr>
      <vt:lpstr>Wingdings</vt:lpstr>
      <vt:lpstr>Eclipse</vt:lpstr>
      <vt:lpstr>爭議處理</vt:lpstr>
      <vt:lpstr>前言－政府採購法一覽表</vt:lpstr>
      <vt:lpstr>課程介紹</vt:lpstr>
      <vt:lpstr>課程介紹</vt:lpstr>
      <vt:lpstr>課程介紹</vt:lpstr>
      <vt:lpstr>一、課程介紹</vt:lpstr>
      <vt:lpstr>一、課程介紹</vt:lpstr>
      <vt:lpstr>一、課程介紹</vt:lpstr>
      <vt:lpstr>一、課程介紹</vt:lpstr>
      <vt:lpstr>一、課程介紹</vt:lpstr>
      <vt:lpstr>一、課程介紹</vt:lpstr>
      <vt:lpstr>一、課程介紹</vt:lpstr>
      <vt:lpstr>一、課程介紹</vt:lpstr>
      <vt:lpstr>一、課程介紹 補充－公私法之區分</vt:lpstr>
      <vt:lpstr>一、課程介紹 補充－公私法之區分</vt:lpstr>
      <vt:lpstr>二、異議、申訴程序</vt:lpstr>
      <vt:lpstr>二、異議、申訴程序</vt:lpstr>
      <vt:lpstr>二、異議、申訴程序</vt:lpstr>
      <vt:lpstr>二、異議、申訴程序</vt:lpstr>
      <vt:lpstr>PowerPoint 簡報</vt:lpstr>
      <vt:lpstr>二、異議、申訴程序</vt:lpstr>
      <vt:lpstr>二、異議、申訴程序</vt:lpstr>
      <vt:lpstr>二、異議、申訴程序</vt:lpstr>
      <vt:lpstr>二、異議、申訴程序</vt:lpstr>
      <vt:lpstr>二、異議、申訴程序</vt:lpstr>
      <vt:lpstr>二、異議、申訴程序</vt:lpstr>
      <vt:lpstr>二、異議、申訴程序</vt:lpstr>
      <vt:lpstr>二、異議、申訴程序</vt:lpstr>
      <vt:lpstr>二、異議、申訴程序</vt:lpstr>
      <vt:lpstr>二、異議、申訴程序</vt:lpstr>
      <vt:lpstr>三、調解程序</vt:lpstr>
      <vt:lpstr>三、調解程序</vt:lpstr>
      <vt:lpstr>三、調解程序</vt:lpstr>
      <vt:lpstr>三、調解程序</vt:lpstr>
      <vt:lpstr>三、調解程序</vt:lpstr>
      <vt:lpstr>三、調解程序</vt:lpstr>
      <vt:lpstr>三、調解程序</vt:lpstr>
      <vt:lpstr>三、調解程序</vt:lpstr>
      <vt:lpstr>三、調解程序</vt:lpstr>
      <vt:lpstr>三、調解程序</vt:lpstr>
      <vt:lpstr>三、調解程序</vt:lpstr>
      <vt:lpstr>三、調解程序</vt:lpstr>
      <vt:lpstr>四、結語</vt:lpstr>
      <vt:lpstr>四、結語</vt:lpstr>
      <vt:lpstr>四、結語</vt:lpstr>
      <vt:lpstr>四、結語</vt:lpstr>
      <vt:lpstr>五、附錄 (申訴案與調解案之陳述意見書參考範例)</vt:lpstr>
      <vt:lpstr>五、附錄</vt:lpstr>
      <vt:lpstr>五、附錄－救濟方式比較</vt:lpstr>
      <vt:lpstr>補充</vt:lpstr>
      <vt:lpstr>補充：契約爭議之解決方法</vt:lpstr>
      <vt:lpstr>補充：契約爭議之解決方法</vt:lpstr>
      <vt:lpstr>補充：契約爭議之解決方法 和解</vt:lpstr>
      <vt:lpstr>補充：契約爭議之解決方法 和解</vt:lpstr>
      <vt:lpstr>補充：契約爭議之解決方法 和解</vt:lpstr>
      <vt:lpstr>補充：契約爭議之解決方法 調解</vt:lpstr>
      <vt:lpstr>補充：契約爭議之解決方法 調解</vt:lpstr>
      <vt:lpstr>補充：契約爭議之解決方法 調解</vt:lpstr>
      <vt:lpstr>補充：契約爭議之解決方法 調解</vt:lpstr>
      <vt:lpstr>補充：契約爭議之解決方法 調解</vt:lpstr>
      <vt:lpstr>補充：契約爭議之解決方法 仲裁</vt:lpstr>
      <vt:lpstr>補充：契約爭議之解決方法 仲裁</vt:lpstr>
      <vt:lpstr>補充：契約爭議之解決方法 仲裁</vt:lpstr>
      <vt:lpstr>補充：契約爭議之解決方法 仲裁</vt:lpstr>
      <vt:lpstr>補充：契約爭議之解決方法 仲裁</vt:lpstr>
      <vt:lpstr>補充：契約爭議之解決方法 仲裁</vt:lpstr>
      <vt:lpstr>補充：契約爭議之解決方法 仲裁</vt:lpstr>
      <vt:lpstr>補充：契約爭議之解決方法 仲裁</vt:lpstr>
      <vt:lpstr>補充：契約爭議之解決方法 訴訟</vt:lpstr>
      <vt:lpstr>補充：契約爭議之解決方法 訴訟</vt:lpstr>
      <vt:lpstr>補充：契約爭議之解決方法 訴訟</vt:lpstr>
      <vt:lpstr>(補充)損害賠償範圍</vt:lpstr>
      <vt:lpstr>(補充)解除承攬契約之所失利益</vt:lpstr>
      <vt:lpstr>(補充)解除承攬契約之所失利益</vt:lpstr>
      <vt:lpstr>(補充)債務不履行之歸責事由</vt:lpstr>
      <vt:lpstr>(補充)民事程序法70條</vt:lpstr>
      <vt:lpstr>(補充)送達</vt:lpstr>
      <vt:lpstr>TheEnds</vt:lpstr>
    </vt:vector>
  </TitlesOfParts>
  <Company>pcc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爭議處理</dc:title>
  <dc:creator>CT</dc:creator>
  <dc:description>依據20250626教材</dc:description>
  <cp:lastModifiedBy>緯 張</cp:lastModifiedBy>
  <cp:revision>797</cp:revision>
  <dcterms:created xsi:type="dcterms:W3CDTF">2002-05-31T01:21:09Z</dcterms:created>
  <dcterms:modified xsi:type="dcterms:W3CDTF">2026-02-03T04:34:12Z</dcterms:modified>
</cp:coreProperties>
</file>